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8" r:id="rId2"/>
    <p:sldId id="1582" r:id="rId3"/>
    <p:sldId id="1579" r:id="rId4"/>
    <p:sldId id="398" r:id="rId5"/>
    <p:sldId id="507" r:id="rId6"/>
    <p:sldId id="1583" r:id="rId7"/>
    <p:sldId id="1584" r:id="rId8"/>
    <p:sldId id="1585" r:id="rId9"/>
    <p:sldId id="448" r:id="rId10"/>
    <p:sldId id="414" r:id="rId11"/>
    <p:sldId id="415" r:id="rId12"/>
    <p:sldId id="1599" r:id="rId13"/>
    <p:sldId id="1600" r:id="rId14"/>
    <p:sldId id="1601" r:id="rId15"/>
    <p:sldId id="451" r:id="rId16"/>
    <p:sldId id="1602" r:id="rId17"/>
    <p:sldId id="430" r:id="rId18"/>
    <p:sldId id="452" r:id="rId19"/>
    <p:sldId id="425" r:id="rId20"/>
    <p:sldId id="1603" r:id="rId21"/>
    <p:sldId id="453" r:id="rId22"/>
    <p:sldId id="1609" r:id="rId23"/>
    <p:sldId id="1639" r:id="rId24"/>
    <p:sldId id="633" r:id="rId25"/>
    <p:sldId id="269" r:id="rId26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 inndeling" id="{8ACF6A10-BF9C-4111-8906-7AFB24F1911E}">
          <p14:sldIdLst>
            <p14:sldId id="268"/>
            <p14:sldId id="1582"/>
            <p14:sldId id="1579"/>
            <p14:sldId id="398"/>
            <p14:sldId id="507"/>
            <p14:sldId id="1583"/>
            <p14:sldId id="1584"/>
            <p14:sldId id="1585"/>
            <p14:sldId id="448"/>
            <p14:sldId id="414"/>
            <p14:sldId id="415"/>
            <p14:sldId id="1599"/>
            <p14:sldId id="1600"/>
            <p14:sldId id="1601"/>
            <p14:sldId id="451"/>
            <p14:sldId id="1602"/>
            <p14:sldId id="430"/>
            <p14:sldId id="452"/>
            <p14:sldId id="425"/>
            <p14:sldId id="1603"/>
            <p14:sldId id="453"/>
            <p14:sldId id="1609"/>
            <p14:sldId id="1639"/>
            <p14:sldId id="633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F46"/>
    <a:srgbClr val="CF3C3A"/>
    <a:srgbClr val="E44E46"/>
    <a:srgbClr val="E65343"/>
    <a:srgbClr val="DB3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04A20-3D26-4D6A-AB30-6B2B213F8CA5}" v="16" dt="2022-09-25T17:33:37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6" autoAdjust="0"/>
    <p:restoredTop sz="83812" autoAdjust="0"/>
  </p:normalViewPr>
  <p:slideViewPr>
    <p:cSldViewPr>
      <p:cViewPr varScale="1">
        <p:scale>
          <a:sx n="117" d="100"/>
          <a:sy n="117" d="100"/>
        </p:scale>
        <p:origin x="120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5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Ostrop" userId="dcdc20cd-4605-4911-9e46-28bc9890bc35" providerId="ADAL" clId="{80D04A20-3D26-4D6A-AB30-6B2B213F8CA5}"/>
    <pc:docChg chg="custSel addSld delSld modSld sldOrd modSection">
      <pc:chgData name="Jenny Ostrop" userId="dcdc20cd-4605-4911-9e46-28bc9890bc35" providerId="ADAL" clId="{80D04A20-3D26-4D6A-AB30-6B2B213F8CA5}" dt="2022-09-25T17:34:18.590" v="262" actId="207"/>
      <pc:docMkLst>
        <pc:docMk/>
      </pc:docMkLst>
      <pc:sldChg chg="del">
        <pc:chgData name="Jenny Ostrop" userId="dcdc20cd-4605-4911-9e46-28bc9890bc35" providerId="ADAL" clId="{80D04A20-3D26-4D6A-AB30-6B2B213F8CA5}" dt="2022-09-25T16:50:18.656" v="90" actId="47"/>
        <pc:sldMkLst>
          <pc:docMk/>
          <pc:sldMk cId="3894876028" sldId="266"/>
        </pc:sldMkLst>
      </pc:sldChg>
      <pc:sldChg chg="del">
        <pc:chgData name="Jenny Ostrop" userId="dcdc20cd-4605-4911-9e46-28bc9890bc35" providerId="ADAL" clId="{80D04A20-3D26-4D6A-AB30-6B2B213F8CA5}" dt="2022-09-25T17:33:41.300" v="259" actId="47"/>
        <pc:sldMkLst>
          <pc:docMk/>
          <pc:sldMk cId="1363064069" sldId="267"/>
        </pc:sldMkLst>
      </pc:sldChg>
      <pc:sldChg chg="modSp mod">
        <pc:chgData name="Jenny Ostrop" userId="dcdc20cd-4605-4911-9e46-28bc9890bc35" providerId="ADAL" clId="{80D04A20-3D26-4D6A-AB30-6B2B213F8CA5}" dt="2022-09-25T17:33:52.857" v="261" actId="20577"/>
        <pc:sldMkLst>
          <pc:docMk/>
          <pc:sldMk cId="1664325197" sldId="268"/>
        </pc:sldMkLst>
        <pc:spChg chg="mod">
          <ac:chgData name="Jenny Ostrop" userId="dcdc20cd-4605-4911-9e46-28bc9890bc35" providerId="ADAL" clId="{80D04A20-3D26-4D6A-AB30-6B2B213F8CA5}" dt="2022-09-25T17:33:52.857" v="261" actId="20577"/>
          <ac:spMkLst>
            <pc:docMk/>
            <pc:sldMk cId="1664325197" sldId="268"/>
            <ac:spMk id="15" creationId="{92F5857C-0A5A-C64F-8DB0-671CC50FD29F}"/>
          </ac:spMkLst>
        </pc:spChg>
        <pc:spChg chg="mod">
          <ac:chgData name="Jenny Ostrop" userId="dcdc20cd-4605-4911-9e46-28bc9890bc35" providerId="ADAL" clId="{80D04A20-3D26-4D6A-AB30-6B2B213F8CA5}" dt="2022-09-25T16:46:30.289" v="64" actId="20577"/>
          <ac:spMkLst>
            <pc:docMk/>
            <pc:sldMk cId="1664325197" sldId="268"/>
            <ac:spMk id="16" creationId="{3D73EE0C-814E-B349-A9DE-746C25EA948E}"/>
          </ac:spMkLst>
        </pc:spChg>
      </pc:sldChg>
      <pc:sldChg chg="del">
        <pc:chgData name="Jenny Ostrop" userId="dcdc20cd-4605-4911-9e46-28bc9890bc35" providerId="ADAL" clId="{80D04A20-3D26-4D6A-AB30-6B2B213F8CA5}" dt="2022-09-25T16:50:18.656" v="90" actId="47"/>
        <pc:sldMkLst>
          <pc:docMk/>
          <pc:sldMk cId="1761795428" sldId="271"/>
        </pc:sldMkLst>
      </pc:sldChg>
      <pc:sldChg chg="del">
        <pc:chgData name="Jenny Ostrop" userId="dcdc20cd-4605-4911-9e46-28bc9890bc35" providerId="ADAL" clId="{80D04A20-3D26-4D6A-AB30-6B2B213F8CA5}" dt="2022-09-25T17:33:04.801" v="256" actId="47"/>
        <pc:sldMkLst>
          <pc:docMk/>
          <pc:sldMk cId="3015376637" sldId="302"/>
        </pc:sldMkLst>
      </pc:sldChg>
      <pc:sldChg chg="del">
        <pc:chgData name="Jenny Ostrop" userId="dcdc20cd-4605-4911-9e46-28bc9890bc35" providerId="ADAL" clId="{80D04A20-3D26-4D6A-AB30-6B2B213F8CA5}" dt="2022-09-25T16:50:18.656" v="90" actId="47"/>
        <pc:sldMkLst>
          <pc:docMk/>
          <pc:sldMk cId="3363196800" sldId="394"/>
        </pc:sldMkLst>
      </pc:sldChg>
      <pc:sldChg chg="del">
        <pc:chgData name="Jenny Ostrop" userId="dcdc20cd-4605-4911-9e46-28bc9890bc35" providerId="ADAL" clId="{80D04A20-3D26-4D6A-AB30-6B2B213F8CA5}" dt="2022-09-25T16:52:58.223" v="178" actId="47"/>
        <pc:sldMkLst>
          <pc:docMk/>
          <pc:sldMk cId="2849052235" sldId="396"/>
        </pc:sldMkLst>
      </pc:sldChg>
      <pc:sldChg chg="del">
        <pc:chgData name="Jenny Ostrop" userId="dcdc20cd-4605-4911-9e46-28bc9890bc35" providerId="ADAL" clId="{80D04A20-3D26-4D6A-AB30-6B2B213F8CA5}" dt="2022-09-25T16:50:18.656" v="90" actId="47"/>
        <pc:sldMkLst>
          <pc:docMk/>
          <pc:sldMk cId="3351648937" sldId="400"/>
        </pc:sldMkLst>
      </pc:sldChg>
      <pc:sldChg chg="del">
        <pc:chgData name="Jenny Ostrop" userId="dcdc20cd-4605-4911-9e46-28bc9890bc35" providerId="ADAL" clId="{80D04A20-3D26-4D6A-AB30-6B2B213F8CA5}" dt="2022-09-25T16:50:18.656" v="90" actId="47"/>
        <pc:sldMkLst>
          <pc:docMk/>
          <pc:sldMk cId="1057194007" sldId="401"/>
        </pc:sldMkLst>
      </pc:sldChg>
      <pc:sldChg chg="del">
        <pc:chgData name="Jenny Ostrop" userId="dcdc20cd-4605-4911-9e46-28bc9890bc35" providerId="ADAL" clId="{80D04A20-3D26-4D6A-AB30-6B2B213F8CA5}" dt="2022-09-25T16:50:18.656" v="90" actId="47"/>
        <pc:sldMkLst>
          <pc:docMk/>
          <pc:sldMk cId="3258073390" sldId="402"/>
        </pc:sldMkLst>
      </pc:sldChg>
      <pc:sldChg chg="del">
        <pc:chgData name="Jenny Ostrop" userId="dcdc20cd-4605-4911-9e46-28bc9890bc35" providerId="ADAL" clId="{80D04A20-3D26-4D6A-AB30-6B2B213F8CA5}" dt="2022-09-25T16:50:18.656" v="90" actId="47"/>
        <pc:sldMkLst>
          <pc:docMk/>
          <pc:sldMk cId="2557189402" sldId="403"/>
        </pc:sldMkLst>
      </pc:sldChg>
      <pc:sldChg chg="del">
        <pc:chgData name="Jenny Ostrop" userId="dcdc20cd-4605-4911-9e46-28bc9890bc35" providerId="ADAL" clId="{80D04A20-3D26-4D6A-AB30-6B2B213F8CA5}" dt="2022-09-25T16:52:58.223" v="178" actId="47"/>
        <pc:sldMkLst>
          <pc:docMk/>
          <pc:sldMk cId="488932039" sldId="404"/>
        </pc:sldMkLst>
      </pc:sldChg>
      <pc:sldChg chg="del">
        <pc:chgData name="Jenny Ostrop" userId="dcdc20cd-4605-4911-9e46-28bc9890bc35" providerId="ADAL" clId="{80D04A20-3D26-4D6A-AB30-6B2B213F8CA5}" dt="2022-09-25T16:52:58.223" v="178" actId="47"/>
        <pc:sldMkLst>
          <pc:docMk/>
          <pc:sldMk cId="2100581553" sldId="405"/>
        </pc:sldMkLst>
      </pc:sldChg>
      <pc:sldChg chg="del">
        <pc:chgData name="Jenny Ostrop" userId="dcdc20cd-4605-4911-9e46-28bc9890bc35" providerId="ADAL" clId="{80D04A20-3D26-4D6A-AB30-6B2B213F8CA5}" dt="2022-09-25T16:55:36.623" v="183" actId="47"/>
        <pc:sldMkLst>
          <pc:docMk/>
          <pc:sldMk cId="211665989" sldId="406"/>
        </pc:sldMkLst>
      </pc:sldChg>
      <pc:sldChg chg="del">
        <pc:chgData name="Jenny Ostrop" userId="dcdc20cd-4605-4911-9e46-28bc9890bc35" providerId="ADAL" clId="{80D04A20-3D26-4D6A-AB30-6B2B213F8CA5}" dt="2022-09-25T17:30:49.618" v="251" actId="47"/>
        <pc:sldMkLst>
          <pc:docMk/>
          <pc:sldMk cId="1160142970" sldId="407"/>
        </pc:sldMkLst>
      </pc:sldChg>
      <pc:sldChg chg="del">
        <pc:chgData name="Jenny Ostrop" userId="dcdc20cd-4605-4911-9e46-28bc9890bc35" providerId="ADAL" clId="{80D04A20-3D26-4D6A-AB30-6B2B213F8CA5}" dt="2022-09-25T17:33:04.801" v="256" actId="47"/>
        <pc:sldMkLst>
          <pc:docMk/>
          <pc:sldMk cId="4082833678" sldId="408"/>
        </pc:sldMkLst>
      </pc:sldChg>
      <pc:sldChg chg="del">
        <pc:chgData name="Jenny Ostrop" userId="dcdc20cd-4605-4911-9e46-28bc9890bc35" providerId="ADAL" clId="{80D04A20-3D26-4D6A-AB30-6B2B213F8CA5}" dt="2022-09-25T16:54:39.082" v="179" actId="47"/>
        <pc:sldMkLst>
          <pc:docMk/>
          <pc:sldMk cId="3733608573" sldId="413"/>
        </pc:sldMkLst>
      </pc:sldChg>
      <pc:sldChg chg="add del">
        <pc:chgData name="Jenny Ostrop" userId="dcdc20cd-4605-4911-9e46-28bc9890bc35" providerId="ADAL" clId="{80D04A20-3D26-4D6A-AB30-6B2B213F8CA5}" dt="2022-09-25T16:54:56.133" v="180"/>
        <pc:sldMkLst>
          <pc:docMk/>
          <pc:sldMk cId="947502983" sldId="414"/>
        </pc:sldMkLst>
      </pc:sldChg>
      <pc:sldChg chg="add del">
        <pc:chgData name="Jenny Ostrop" userId="dcdc20cd-4605-4911-9e46-28bc9890bc35" providerId="ADAL" clId="{80D04A20-3D26-4D6A-AB30-6B2B213F8CA5}" dt="2022-09-25T16:54:56.133" v="180"/>
        <pc:sldMkLst>
          <pc:docMk/>
          <pc:sldMk cId="2270340426" sldId="415"/>
        </pc:sldMkLst>
      </pc:sldChg>
      <pc:sldChg chg="del">
        <pc:chgData name="Jenny Ostrop" userId="dcdc20cd-4605-4911-9e46-28bc9890bc35" providerId="ADAL" clId="{80D04A20-3D26-4D6A-AB30-6B2B213F8CA5}" dt="2022-09-25T16:54:39.082" v="179" actId="47"/>
        <pc:sldMkLst>
          <pc:docMk/>
          <pc:sldMk cId="2675607202" sldId="416"/>
        </pc:sldMkLst>
      </pc:sldChg>
      <pc:sldChg chg="del">
        <pc:chgData name="Jenny Ostrop" userId="dcdc20cd-4605-4911-9e46-28bc9890bc35" providerId="ADAL" clId="{80D04A20-3D26-4D6A-AB30-6B2B213F8CA5}" dt="2022-09-25T16:54:39.082" v="179" actId="47"/>
        <pc:sldMkLst>
          <pc:docMk/>
          <pc:sldMk cId="1451101527" sldId="417"/>
        </pc:sldMkLst>
      </pc:sldChg>
      <pc:sldChg chg="del">
        <pc:chgData name="Jenny Ostrop" userId="dcdc20cd-4605-4911-9e46-28bc9890bc35" providerId="ADAL" clId="{80D04A20-3D26-4D6A-AB30-6B2B213F8CA5}" dt="2022-09-25T16:54:39.082" v="179" actId="47"/>
        <pc:sldMkLst>
          <pc:docMk/>
          <pc:sldMk cId="127290841" sldId="418"/>
        </pc:sldMkLst>
      </pc:sldChg>
      <pc:sldChg chg="del">
        <pc:chgData name="Jenny Ostrop" userId="dcdc20cd-4605-4911-9e46-28bc9890bc35" providerId="ADAL" clId="{80D04A20-3D26-4D6A-AB30-6B2B213F8CA5}" dt="2022-09-25T16:55:36.623" v="183" actId="47"/>
        <pc:sldMkLst>
          <pc:docMk/>
          <pc:sldMk cId="3304230299" sldId="420"/>
        </pc:sldMkLst>
      </pc:sldChg>
      <pc:sldChg chg="del">
        <pc:chgData name="Jenny Ostrop" userId="dcdc20cd-4605-4911-9e46-28bc9890bc35" providerId="ADAL" clId="{80D04A20-3D26-4D6A-AB30-6B2B213F8CA5}" dt="2022-09-25T16:55:36.623" v="183" actId="47"/>
        <pc:sldMkLst>
          <pc:docMk/>
          <pc:sldMk cId="2914512839" sldId="421"/>
        </pc:sldMkLst>
      </pc:sldChg>
      <pc:sldChg chg="del">
        <pc:chgData name="Jenny Ostrop" userId="dcdc20cd-4605-4911-9e46-28bc9890bc35" providerId="ADAL" clId="{80D04A20-3D26-4D6A-AB30-6B2B213F8CA5}" dt="2022-09-25T17:33:04.801" v="256" actId="47"/>
        <pc:sldMkLst>
          <pc:docMk/>
          <pc:sldMk cId="353864053" sldId="422"/>
        </pc:sldMkLst>
      </pc:sldChg>
      <pc:sldChg chg="del">
        <pc:chgData name="Jenny Ostrop" userId="dcdc20cd-4605-4911-9e46-28bc9890bc35" providerId="ADAL" clId="{80D04A20-3D26-4D6A-AB30-6B2B213F8CA5}" dt="2022-09-25T16:55:15.910" v="181" actId="47"/>
        <pc:sldMkLst>
          <pc:docMk/>
          <pc:sldMk cId="391548816" sldId="423"/>
        </pc:sldMkLst>
      </pc:sldChg>
      <pc:sldChg chg="del">
        <pc:chgData name="Jenny Ostrop" userId="dcdc20cd-4605-4911-9e46-28bc9890bc35" providerId="ADAL" clId="{80D04A20-3D26-4D6A-AB30-6B2B213F8CA5}" dt="2022-09-25T17:33:04.801" v="256" actId="47"/>
        <pc:sldMkLst>
          <pc:docMk/>
          <pc:sldMk cId="3901001810" sldId="424"/>
        </pc:sldMkLst>
      </pc:sldChg>
      <pc:sldChg chg="ord">
        <pc:chgData name="Jenny Ostrop" userId="dcdc20cd-4605-4911-9e46-28bc9890bc35" providerId="ADAL" clId="{80D04A20-3D26-4D6A-AB30-6B2B213F8CA5}" dt="2022-09-25T17:32:07.873" v="254"/>
        <pc:sldMkLst>
          <pc:docMk/>
          <pc:sldMk cId="2399465991" sldId="425"/>
        </pc:sldMkLst>
      </pc:sldChg>
      <pc:sldChg chg="del">
        <pc:chgData name="Jenny Ostrop" userId="dcdc20cd-4605-4911-9e46-28bc9890bc35" providerId="ADAL" clId="{80D04A20-3D26-4D6A-AB30-6B2B213F8CA5}" dt="2022-09-25T17:33:04.801" v="256" actId="47"/>
        <pc:sldMkLst>
          <pc:docMk/>
          <pc:sldMk cId="2891808116" sldId="426"/>
        </pc:sldMkLst>
      </pc:sldChg>
      <pc:sldChg chg="del">
        <pc:chgData name="Jenny Ostrop" userId="dcdc20cd-4605-4911-9e46-28bc9890bc35" providerId="ADAL" clId="{80D04A20-3D26-4D6A-AB30-6B2B213F8CA5}" dt="2022-09-25T17:33:04.801" v="256" actId="47"/>
        <pc:sldMkLst>
          <pc:docMk/>
          <pc:sldMk cId="1246469365" sldId="427"/>
        </pc:sldMkLst>
      </pc:sldChg>
      <pc:sldChg chg="del">
        <pc:chgData name="Jenny Ostrop" userId="dcdc20cd-4605-4911-9e46-28bc9890bc35" providerId="ADAL" clId="{80D04A20-3D26-4D6A-AB30-6B2B213F8CA5}" dt="2022-09-25T16:55:36.623" v="183" actId="47"/>
        <pc:sldMkLst>
          <pc:docMk/>
          <pc:sldMk cId="318615604" sldId="429"/>
        </pc:sldMkLst>
      </pc:sldChg>
      <pc:sldChg chg="addSp delSp modSp mod">
        <pc:chgData name="Jenny Ostrop" userId="dcdc20cd-4605-4911-9e46-28bc9890bc35" providerId="ADAL" clId="{80D04A20-3D26-4D6A-AB30-6B2B213F8CA5}" dt="2022-09-25T17:30:04.280" v="249" actId="962"/>
        <pc:sldMkLst>
          <pc:docMk/>
          <pc:sldMk cId="3708931548" sldId="430"/>
        </pc:sldMkLst>
        <pc:spChg chg="del">
          <ac:chgData name="Jenny Ostrop" userId="dcdc20cd-4605-4911-9e46-28bc9890bc35" providerId="ADAL" clId="{80D04A20-3D26-4D6A-AB30-6B2B213F8CA5}" dt="2022-09-25T17:27:06.181" v="191" actId="478"/>
          <ac:spMkLst>
            <pc:docMk/>
            <pc:sldMk cId="3708931548" sldId="430"/>
            <ac:spMk id="5" creationId="{CB17C969-AAE1-41B3-AFF8-DCE773FE056D}"/>
          </ac:spMkLst>
        </pc:spChg>
        <pc:spChg chg="del">
          <ac:chgData name="Jenny Ostrop" userId="dcdc20cd-4605-4911-9e46-28bc9890bc35" providerId="ADAL" clId="{80D04A20-3D26-4D6A-AB30-6B2B213F8CA5}" dt="2022-09-25T17:28:01.245" v="218" actId="478"/>
          <ac:spMkLst>
            <pc:docMk/>
            <pc:sldMk cId="3708931548" sldId="430"/>
            <ac:spMk id="9" creationId="{ACE3B0E3-4974-4260-A999-0B8BECB42891}"/>
          </ac:spMkLst>
        </pc:spChg>
        <pc:spChg chg="add mod">
          <ac:chgData name="Jenny Ostrop" userId="dcdc20cd-4605-4911-9e46-28bc9890bc35" providerId="ADAL" clId="{80D04A20-3D26-4D6A-AB30-6B2B213F8CA5}" dt="2022-09-25T17:29:49.466" v="247" actId="1037"/>
          <ac:spMkLst>
            <pc:docMk/>
            <pc:sldMk cId="3708931548" sldId="430"/>
            <ac:spMk id="10" creationId="{00E61927-E3C5-3F62-14FC-3FD44CF0CE9A}"/>
          </ac:spMkLst>
        </pc:spChg>
        <pc:spChg chg="add mod">
          <ac:chgData name="Jenny Ostrop" userId="dcdc20cd-4605-4911-9e46-28bc9890bc35" providerId="ADAL" clId="{80D04A20-3D26-4D6A-AB30-6B2B213F8CA5}" dt="2022-09-25T17:29:26.780" v="241" actId="121"/>
          <ac:spMkLst>
            <pc:docMk/>
            <pc:sldMk cId="3708931548" sldId="430"/>
            <ac:spMk id="12" creationId="{1555FE86-B494-E880-D0BC-232C396F6A4B}"/>
          </ac:spMkLst>
        </pc:spChg>
        <pc:picChg chg="del">
          <ac:chgData name="Jenny Ostrop" userId="dcdc20cd-4605-4911-9e46-28bc9890bc35" providerId="ADAL" clId="{80D04A20-3D26-4D6A-AB30-6B2B213F8CA5}" dt="2022-09-25T17:27:09.281" v="194" actId="478"/>
          <ac:picMkLst>
            <pc:docMk/>
            <pc:sldMk cId="3708931548" sldId="430"/>
            <ac:picMk id="3" creationId="{CDACF7F7-B964-445C-B6AF-CD887E9E9083}"/>
          </ac:picMkLst>
        </pc:picChg>
        <pc:picChg chg="add mod">
          <ac:chgData name="Jenny Ostrop" userId="dcdc20cd-4605-4911-9e46-28bc9890bc35" providerId="ADAL" clId="{80D04A20-3D26-4D6A-AB30-6B2B213F8CA5}" dt="2022-09-25T17:30:02.056" v="248" actId="962"/>
          <ac:picMkLst>
            <pc:docMk/>
            <pc:sldMk cId="3708931548" sldId="430"/>
            <ac:picMk id="4" creationId="{3BA27F96-4312-3CBD-F92C-33E8B9E1BFB1}"/>
          </ac:picMkLst>
        </pc:picChg>
        <pc:picChg chg="add mod">
          <ac:chgData name="Jenny Ostrop" userId="dcdc20cd-4605-4911-9e46-28bc9890bc35" providerId="ADAL" clId="{80D04A20-3D26-4D6A-AB30-6B2B213F8CA5}" dt="2022-09-25T17:30:04.280" v="249" actId="962"/>
          <ac:picMkLst>
            <pc:docMk/>
            <pc:sldMk cId="3708931548" sldId="430"/>
            <ac:picMk id="7" creationId="{E9AE6F03-0186-4CD0-AC65-7A221882DE09}"/>
          </ac:picMkLst>
        </pc:picChg>
      </pc:sldChg>
      <pc:sldChg chg="del">
        <pc:chgData name="Jenny Ostrop" userId="dcdc20cd-4605-4911-9e46-28bc9890bc35" providerId="ADAL" clId="{80D04A20-3D26-4D6A-AB30-6B2B213F8CA5}" dt="2022-09-25T17:33:04.801" v="256" actId="47"/>
        <pc:sldMkLst>
          <pc:docMk/>
          <pc:sldMk cId="109012056" sldId="432"/>
        </pc:sldMkLst>
      </pc:sldChg>
      <pc:sldChg chg="add">
        <pc:chgData name="Jenny Ostrop" userId="dcdc20cd-4605-4911-9e46-28bc9890bc35" providerId="ADAL" clId="{80D04A20-3D26-4D6A-AB30-6B2B213F8CA5}" dt="2022-09-25T16:54:56.133" v="180"/>
        <pc:sldMkLst>
          <pc:docMk/>
          <pc:sldMk cId="533065801" sldId="448"/>
        </pc:sldMkLst>
      </pc:sldChg>
      <pc:sldChg chg="add">
        <pc:chgData name="Jenny Ostrop" userId="dcdc20cd-4605-4911-9e46-28bc9890bc35" providerId="ADAL" clId="{80D04A20-3D26-4D6A-AB30-6B2B213F8CA5}" dt="2022-09-25T16:55:29.720" v="182"/>
        <pc:sldMkLst>
          <pc:docMk/>
          <pc:sldMk cId="1639071509" sldId="451"/>
        </pc:sldMkLst>
      </pc:sldChg>
      <pc:sldChg chg="add">
        <pc:chgData name="Jenny Ostrop" userId="dcdc20cd-4605-4911-9e46-28bc9890bc35" providerId="ADAL" clId="{80D04A20-3D26-4D6A-AB30-6B2B213F8CA5}" dt="2022-09-25T17:30:47.556" v="250"/>
        <pc:sldMkLst>
          <pc:docMk/>
          <pc:sldMk cId="3328463136" sldId="452"/>
        </pc:sldMkLst>
      </pc:sldChg>
      <pc:sldChg chg="add">
        <pc:chgData name="Jenny Ostrop" userId="dcdc20cd-4605-4911-9e46-28bc9890bc35" providerId="ADAL" clId="{80D04A20-3D26-4D6A-AB30-6B2B213F8CA5}" dt="2022-09-25T17:32:51.138" v="255"/>
        <pc:sldMkLst>
          <pc:docMk/>
          <pc:sldMk cId="1269396498" sldId="453"/>
        </pc:sldMkLst>
      </pc:sldChg>
      <pc:sldChg chg="modSp add mod">
        <pc:chgData name="Jenny Ostrop" userId="dcdc20cd-4605-4911-9e46-28bc9890bc35" providerId="ADAL" clId="{80D04A20-3D26-4D6A-AB30-6B2B213F8CA5}" dt="2022-09-25T16:48:52.389" v="88" actId="20577"/>
        <pc:sldMkLst>
          <pc:docMk/>
          <pc:sldMk cId="2862452100" sldId="507"/>
        </pc:sldMkLst>
        <pc:spChg chg="mod">
          <ac:chgData name="Jenny Ostrop" userId="dcdc20cd-4605-4911-9e46-28bc9890bc35" providerId="ADAL" clId="{80D04A20-3D26-4D6A-AB30-6B2B213F8CA5}" dt="2022-09-25T16:48:52.389" v="88" actId="20577"/>
          <ac:spMkLst>
            <pc:docMk/>
            <pc:sldMk cId="2862452100" sldId="507"/>
            <ac:spMk id="8" creationId="{5B655B98-4BDF-488B-9B71-5D922B16AB9D}"/>
          </ac:spMkLst>
        </pc:spChg>
      </pc:sldChg>
      <pc:sldChg chg="add">
        <pc:chgData name="Jenny Ostrop" userId="dcdc20cd-4605-4911-9e46-28bc9890bc35" providerId="ADAL" clId="{80D04A20-3D26-4D6A-AB30-6B2B213F8CA5}" dt="2022-09-25T17:33:37.967" v="258"/>
        <pc:sldMkLst>
          <pc:docMk/>
          <pc:sldMk cId="3697101528" sldId="633"/>
        </pc:sldMkLst>
      </pc:sldChg>
      <pc:sldChg chg="add">
        <pc:chgData name="Jenny Ostrop" userId="dcdc20cd-4605-4911-9e46-28bc9890bc35" providerId="ADAL" clId="{80D04A20-3D26-4D6A-AB30-6B2B213F8CA5}" dt="2022-09-25T16:46:42.231" v="65"/>
        <pc:sldMkLst>
          <pc:docMk/>
          <pc:sldMk cId="366547118" sldId="1579"/>
        </pc:sldMkLst>
      </pc:sldChg>
      <pc:sldChg chg="add">
        <pc:chgData name="Jenny Ostrop" userId="dcdc20cd-4605-4911-9e46-28bc9890bc35" providerId="ADAL" clId="{80D04A20-3D26-4D6A-AB30-6B2B213F8CA5}" dt="2022-09-25T16:46:42.231" v="65"/>
        <pc:sldMkLst>
          <pc:docMk/>
          <pc:sldMk cId="320971623" sldId="1582"/>
        </pc:sldMkLst>
      </pc:sldChg>
      <pc:sldChg chg="add">
        <pc:chgData name="Jenny Ostrop" userId="dcdc20cd-4605-4911-9e46-28bc9890bc35" providerId="ADAL" clId="{80D04A20-3D26-4D6A-AB30-6B2B213F8CA5}" dt="2022-09-25T16:49:10.757" v="89"/>
        <pc:sldMkLst>
          <pc:docMk/>
          <pc:sldMk cId="1491621814" sldId="1583"/>
        </pc:sldMkLst>
      </pc:sldChg>
      <pc:sldChg chg="add">
        <pc:chgData name="Jenny Ostrop" userId="dcdc20cd-4605-4911-9e46-28bc9890bc35" providerId="ADAL" clId="{80D04A20-3D26-4D6A-AB30-6B2B213F8CA5}" dt="2022-09-25T16:50:46.727" v="91"/>
        <pc:sldMkLst>
          <pc:docMk/>
          <pc:sldMk cId="2766083649" sldId="1584"/>
        </pc:sldMkLst>
      </pc:sldChg>
      <pc:sldChg chg="addSp delSp modSp add mod">
        <pc:chgData name="Jenny Ostrop" userId="dcdc20cd-4605-4911-9e46-28bc9890bc35" providerId="ADAL" clId="{80D04A20-3D26-4D6A-AB30-6B2B213F8CA5}" dt="2022-09-25T16:52:25.641" v="177" actId="1076"/>
        <pc:sldMkLst>
          <pc:docMk/>
          <pc:sldMk cId="2904261837" sldId="1585"/>
        </pc:sldMkLst>
        <pc:spChg chg="del">
          <ac:chgData name="Jenny Ostrop" userId="dcdc20cd-4605-4911-9e46-28bc9890bc35" providerId="ADAL" clId="{80D04A20-3D26-4D6A-AB30-6B2B213F8CA5}" dt="2022-09-25T16:51:12.914" v="95" actId="478"/>
          <ac:spMkLst>
            <pc:docMk/>
            <pc:sldMk cId="2904261837" sldId="1585"/>
            <ac:spMk id="2" creationId="{FAE23A49-9CF2-3F95-03BA-1DF6942FCD7A}"/>
          </ac:spMkLst>
        </pc:spChg>
        <pc:spChg chg="add mod">
          <ac:chgData name="Jenny Ostrop" userId="dcdc20cd-4605-4911-9e46-28bc9890bc35" providerId="ADAL" clId="{80D04A20-3D26-4D6A-AB30-6B2B213F8CA5}" dt="2022-09-25T16:50:56.623" v="93"/>
          <ac:spMkLst>
            <pc:docMk/>
            <pc:sldMk cId="2904261837" sldId="1585"/>
            <ac:spMk id="3" creationId="{B37B7F0B-5C44-EAAE-FD30-FC6470C75EFC}"/>
          </ac:spMkLst>
        </pc:spChg>
        <pc:spChg chg="add mod">
          <ac:chgData name="Jenny Ostrop" userId="dcdc20cd-4605-4911-9e46-28bc9890bc35" providerId="ADAL" clId="{80D04A20-3D26-4D6A-AB30-6B2B213F8CA5}" dt="2022-09-25T16:52:16.290" v="175" actId="1035"/>
          <ac:spMkLst>
            <pc:docMk/>
            <pc:sldMk cId="2904261837" sldId="1585"/>
            <ac:spMk id="5" creationId="{D3766778-D9A3-BD66-D2F2-F0B277BD1FF8}"/>
          </ac:spMkLst>
        </pc:spChg>
        <pc:picChg chg="add mod">
          <ac:chgData name="Jenny Ostrop" userId="dcdc20cd-4605-4911-9e46-28bc9890bc35" providerId="ADAL" clId="{80D04A20-3D26-4D6A-AB30-6B2B213F8CA5}" dt="2022-09-25T16:52:25.641" v="177" actId="1076"/>
          <ac:picMkLst>
            <pc:docMk/>
            <pc:sldMk cId="2904261837" sldId="1585"/>
            <ac:picMk id="4" creationId="{E19070E2-302E-20EC-3746-7B7FE85107F5}"/>
          </ac:picMkLst>
        </pc:picChg>
        <pc:picChg chg="del">
          <ac:chgData name="Jenny Ostrop" userId="dcdc20cd-4605-4911-9e46-28bc9890bc35" providerId="ADAL" clId="{80D04A20-3D26-4D6A-AB30-6B2B213F8CA5}" dt="2022-09-25T16:51:12.914" v="95" actId="478"/>
          <ac:picMkLst>
            <pc:docMk/>
            <pc:sldMk cId="2904261837" sldId="1585"/>
            <ac:picMk id="12" creationId="{BF2D0162-0A1B-5A28-B410-5B855059AFF7}"/>
          </ac:picMkLst>
        </pc:picChg>
        <pc:picChg chg="del">
          <ac:chgData name="Jenny Ostrop" userId="dcdc20cd-4605-4911-9e46-28bc9890bc35" providerId="ADAL" clId="{80D04A20-3D26-4D6A-AB30-6B2B213F8CA5}" dt="2022-09-25T16:51:12.914" v="95" actId="478"/>
          <ac:picMkLst>
            <pc:docMk/>
            <pc:sldMk cId="2904261837" sldId="1585"/>
            <ac:picMk id="13" creationId="{9E574520-ACAF-367E-DDA3-BBDF3EADA3C8}"/>
          </ac:picMkLst>
        </pc:picChg>
        <pc:picChg chg="del">
          <ac:chgData name="Jenny Ostrop" userId="dcdc20cd-4605-4911-9e46-28bc9890bc35" providerId="ADAL" clId="{80D04A20-3D26-4D6A-AB30-6B2B213F8CA5}" dt="2022-09-25T16:51:10.639" v="94" actId="478"/>
          <ac:picMkLst>
            <pc:docMk/>
            <pc:sldMk cId="2904261837" sldId="1585"/>
            <ac:picMk id="25" creationId="{64D7AAC5-9989-4B08-9135-DFDD26545159}"/>
          </ac:picMkLst>
        </pc:picChg>
      </pc:sldChg>
      <pc:sldChg chg="add">
        <pc:chgData name="Jenny Ostrop" userId="dcdc20cd-4605-4911-9e46-28bc9890bc35" providerId="ADAL" clId="{80D04A20-3D26-4D6A-AB30-6B2B213F8CA5}" dt="2022-09-25T16:54:56.133" v="180"/>
        <pc:sldMkLst>
          <pc:docMk/>
          <pc:sldMk cId="3481228145" sldId="1599"/>
        </pc:sldMkLst>
      </pc:sldChg>
      <pc:sldChg chg="add">
        <pc:chgData name="Jenny Ostrop" userId="dcdc20cd-4605-4911-9e46-28bc9890bc35" providerId="ADAL" clId="{80D04A20-3D26-4D6A-AB30-6B2B213F8CA5}" dt="2022-09-25T16:54:56.133" v="180"/>
        <pc:sldMkLst>
          <pc:docMk/>
          <pc:sldMk cId="498874627" sldId="1600"/>
        </pc:sldMkLst>
      </pc:sldChg>
      <pc:sldChg chg="add">
        <pc:chgData name="Jenny Ostrop" userId="dcdc20cd-4605-4911-9e46-28bc9890bc35" providerId="ADAL" clId="{80D04A20-3D26-4D6A-AB30-6B2B213F8CA5}" dt="2022-09-25T16:54:56.133" v="180"/>
        <pc:sldMkLst>
          <pc:docMk/>
          <pc:sldMk cId="1202387574" sldId="1601"/>
        </pc:sldMkLst>
      </pc:sldChg>
      <pc:sldChg chg="add">
        <pc:chgData name="Jenny Ostrop" userId="dcdc20cd-4605-4911-9e46-28bc9890bc35" providerId="ADAL" clId="{80D04A20-3D26-4D6A-AB30-6B2B213F8CA5}" dt="2022-09-25T16:55:29.720" v="182"/>
        <pc:sldMkLst>
          <pc:docMk/>
          <pc:sldMk cId="3165960513" sldId="1602"/>
        </pc:sldMkLst>
      </pc:sldChg>
      <pc:sldChg chg="add">
        <pc:chgData name="Jenny Ostrop" userId="dcdc20cd-4605-4911-9e46-28bc9890bc35" providerId="ADAL" clId="{80D04A20-3D26-4D6A-AB30-6B2B213F8CA5}" dt="2022-09-25T17:31:37.471" v="252"/>
        <pc:sldMkLst>
          <pc:docMk/>
          <pc:sldMk cId="3598649505" sldId="1603"/>
        </pc:sldMkLst>
      </pc:sldChg>
      <pc:sldChg chg="add">
        <pc:chgData name="Jenny Ostrop" userId="dcdc20cd-4605-4911-9e46-28bc9890bc35" providerId="ADAL" clId="{80D04A20-3D26-4D6A-AB30-6B2B213F8CA5}" dt="2022-09-25T17:33:29.505" v="257"/>
        <pc:sldMkLst>
          <pc:docMk/>
          <pc:sldMk cId="2723970163" sldId="1609"/>
        </pc:sldMkLst>
      </pc:sldChg>
      <pc:sldChg chg="modSp add mod">
        <pc:chgData name="Jenny Ostrop" userId="dcdc20cd-4605-4911-9e46-28bc9890bc35" providerId="ADAL" clId="{80D04A20-3D26-4D6A-AB30-6B2B213F8CA5}" dt="2022-09-25T17:34:18.590" v="262" actId="207"/>
        <pc:sldMkLst>
          <pc:docMk/>
          <pc:sldMk cId="1466986527" sldId="1639"/>
        </pc:sldMkLst>
        <pc:spChg chg="mod">
          <ac:chgData name="Jenny Ostrop" userId="dcdc20cd-4605-4911-9e46-28bc9890bc35" providerId="ADAL" clId="{80D04A20-3D26-4D6A-AB30-6B2B213F8CA5}" dt="2022-09-25T17:34:18.590" v="262" actId="207"/>
          <ac:spMkLst>
            <pc:docMk/>
            <pc:sldMk cId="1466986527" sldId="1639"/>
            <ac:spMk id="33" creationId="{EB141422-0F29-464A-8BCD-7EE0A7570DE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0CDE-D9CE-4354-94E4-1FD6DB967311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25AF9-6F74-472F-B3FF-34E5DD3183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5144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DE89A-F0D7-4FF6-B2F1-98DC7792C91E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2AF7-2D85-4421-9B02-2B5F9CC374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446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4409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aldar for lysbilet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aldar for nota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aldar for lysbilet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A8C4-2570-4C58-855F-798C70B6897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530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aldar for lysbilet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aldar for nota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aldar for lysbilet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A8C4-2570-4C58-855F-798C70B6897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2125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aldar for lysbilet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aldar for nota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aldar for lysbilet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A8C4-2570-4C58-855F-798C70B6897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279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3066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5765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25930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aldar for lysbilet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aldar for nota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aldar for lysbilet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A8C4-2570-4C58-855F-798C70B6897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2147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aldar for lysbilet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aldar for nota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aldar for lysbilet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A8C4-2570-4C58-855F-798C70B6897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0769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3607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6563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6499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941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2164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7909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1185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6005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aldar for lysbilet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aldar for nota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aldar for lysbilet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A8C4-2570-4C58-855F-798C70B6897F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241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1103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aldar for lysbilet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aldar for nota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aldar for lysbilet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A8C4-2570-4C58-855F-798C70B6897F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7465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4042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690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726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115616" y="843558"/>
            <a:ext cx="6912768" cy="1912609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ct val="100000"/>
              </a:lnSpc>
              <a:defRPr sz="30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1115616" y="3147510"/>
            <a:ext cx="6912768" cy="93640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cxnSp>
        <p:nvCxnSpPr>
          <p:cNvPr id="7" name="Rett pil 6">
            <a:extLst>
              <a:ext uri="{FF2B5EF4-FFF2-40B4-BE49-F238E27FC236}">
                <a16:creationId xmlns:a16="http://schemas.microsoft.com/office/drawing/2014/main" id="{A34C3436-C71A-FB4A-8C35-92B3E09D274B}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>
            <a:extLst>
              <a:ext uri="{FF2B5EF4-FFF2-40B4-BE49-F238E27FC236}">
                <a16:creationId xmlns:a16="http://schemas.microsoft.com/office/drawing/2014/main" id="{8082DCD5-A22D-9844-A292-6B0CC74A5CBA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 = Display) -&gt; Header and Footer</a:t>
            </a:r>
            <a:endParaRPr lang="nb-NO" sz="1000" i="1" dirty="0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2349FA0-A53E-6647-88C5-8931F1B337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833" y="3948983"/>
            <a:ext cx="37825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9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with subtit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 hasCustomPrompt="1"/>
          </p:nvPr>
        </p:nvSpPr>
        <p:spPr>
          <a:xfrm>
            <a:off x="1022920" y="1581640"/>
            <a:ext cx="3420000" cy="43204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752400" y="1581640"/>
            <a:ext cx="3420000" cy="43204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0" name="Plassholder for innhold 2"/>
          <p:cNvSpPr>
            <a:spLocks noGrp="1"/>
          </p:cNvSpPr>
          <p:nvPr>
            <p:ph sz="half" idx="13" hasCustomPrompt="1"/>
          </p:nvPr>
        </p:nvSpPr>
        <p:spPr>
          <a:xfrm>
            <a:off x="1022920" y="2092345"/>
            <a:ext cx="3420000" cy="23516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11" name="Plassholder for innhold 3"/>
          <p:cNvSpPr>
            <a:spLocks noGrp="1"/>
          </p:cNvSpPr>
          <p:nvPr>
            <p:ph sz="half" idx="2" hasCustomPrompt="1"/>
          </p:nvPr>
        </p:nvSpPr>
        <p:spPr>
          <a:xfrm>
            <a:off x="4752400" y="2092345"/>
            <a:ext cx="3420000" cy="23516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1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4" name="Bilde 13" descr="Et bilde som inneholder foto, flaske, stang, klokke&#10;&#10;Automatisk generert beskrivelse">
            <a:extLst>
              <a:ext uri="{FF2B5EF4-FFF2-40B4-BE49-F238E27FC236}">
                <a16:creationId xmlns:a16="http://schemas.microsoft.com/office/drawing/2014/main" id="{6625D749-1D54-444E-B79C-64C657009E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ntroduction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3589570" y="1455950"/>
            <a:ext cx="4597350" cy="291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022921" y="1455950"/>
            <a:ext cx="2360241" cy="29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 descr="Et bilde som inneholder foto, flaske, stang, klokke&#10;&#10;Automatisk generert beskrivelse">
            <a:extLst>
              <a:ext uri="{FF2B5EF4-FFF2-40B4-BE49-F238E27FC236}">
                <a16:creationId xmlns:a16="http://schemas.microsoft.com/office/drawing/2014/main" id="{0A9A097B-2D2F-C342-9F0F-01464EE5DC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5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3514848"/>
            <a:ext cx="7164000" cy="42505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2500" b="1" i="0">
                <a:solidFill>
                  <a:srgbClr val="E54F46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1022920" y="843558"/>
            <a:ext cx="7164000" cy="259822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photo</a:t>
            </a:r>
            <a:r>
              <a:rPr lang="nb-NO" dirty="0"/>
              <a:t> or </a:t>
            </a:r>
            <a:r>
              <a:rPr lang="nb-NO" dirty="0" err="1"/>
              <a:t>illustration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022920" y="4047914"/>
            <a:ext cx="6285384" cy="3960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 descr="Et bilde som inneholder foto, flaske, stang, klokke&#10;&#10;Automatisk generert beskrivelse">
            <a:extLst>
              <a:ext uri="{FF2B5EF4-FFF2-40B4-BE49-F238E27FC236}">
                <a16:creationId xmlns:a16="http://schemas.microsoft.com/office/drawing/2014/main" id="{1523E00E-B9FA-CB49-AF2A-F3BDFBEA1B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66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4680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5E514FDA-87D0-F24D-A4E3-0F229EE1F0E1}"/>
              </a:ext>
            </a:extLst>
          </p:cNvPr>
          <p:cNvSpPr/>
          <p:nvPr userDrawn="1"/>
        </p:nvSpPr>
        <p:spPr>
          <a:xfrm>
            <a:off x="261000" y="143977"/>
            <a:ext cx="8622000" cy="4855546"/>
          </a:xfrm>
          <a:prstGeom prst="rect">
            <a:avLst/>
          </a:prstGeom>
          <a:solidFill>
            <a:srgbClr val="E54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 descr="Et bilde som inneholder klokke&#10;&#10;Automatisk generert beskrivelse">
            <a:extLst>
              <a:ext uri="{FF2B5EF4-FFF2-40B4-BE49-F238E27FC236}">
                <a16:creationId xmlns:a16="http://schemas.microsoft.com/office/drawing/2014/main" id="{DE44B76B-F552-6745-8FD4-0DE05C8B6E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275606"/>
            <a:ext cx="2019300" cy="2019300"/>
          </a:xfrm>
          <a:prstGeom prst="rect">
            <a:avLst/>
          </a:prstGeom>
        </p:spPr>
      </p:pic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9F4FCB4C-80B3-F24D-8BDB-01A91D3846B3}"/>
              </a:ext>
            </a:extLst>
          </p:cNvPr>
          <p:cNvCxnSpPr>
            <a:cxnSpLocks/>
          </p:cNvCxnSpPr>
          <p:nvPr userDrawn="1"/>
        </p:nvCxnSpPr>
        <p:spPr>
          <a:xfrm>
            <a:off x="2030012" y="3579862"/>
            <a:ext cx="508397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2E2D51E0-D553-7444-A2FF-FE22249ED9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7244" y="3795886"/>
            <a:ext cx="4989513" cy="4333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nb-NO" dirty="0" err="1"/>
              <a:t>uib.no</a:t>
            </a:r>
            <a:endParaRPr lang="nb-NO" dirty="0"/>
          </a:p>
        </p:txBody>
      </p:sp>
      <p:pic>
        <p:nvPicPr>
          <p:cNvPr id="16" name="Bilde 15" descr="Et bilde som inneholder bord&#10;&#10;Automatisk generert beskrivelse">
            <a:extLst>
              <a:ext uri="{FF2B5EF4-FFF2-40B4-BE49-F238E27FC236}">
                <a16:creationId xmlns:a16="http://schemas.microsoft.com/office/drawing/2014/main" id="{C4CE5DA3-83B9-024C-A8B5-5F3CB4058A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 with pink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115616" y="843558"/>
            <a:ext cx="6912768" cy="1912609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ct val="100000"/>
              </a:lnSpc>
              <a:defRPr sz="30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1115616" y="3147510"/>
            <a:ext cx="6912768" cy="93640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1D185F72-5C4F-B34D-90E7-52435FF834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833" y="3948983"/>
            <a:ext cx="3782535" cy="720000"/>
          </a:xfrm>
          <a:prstGeom prst="rect">
            <a:avLst/>
          </a:prstGeom>
        </p:spPr>
      </p:pic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439F1D30-E75C-384D-BE56-671A855B017F}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7C9F3718-DF27-0A43-B932-6B42AC990253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 = Display) -&gt; Header and Footer</a:t>
            </a:r>
            <a:endParaRPr lang="nb-NO" sz="1000" i="1" dirty="0"/>
          </a:p>
        </p:txBody>
      </p:sp>
    </p:spTree>
    <p:extLst>
      <p:ext uri="{BB962C8B-B14F-4D97-AF65-F5344CB8AC3E}">
        <p14:creationId xmlns:p14="http://schemas.microsoft.com/office/powerpoint/2010/main" val="223258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9F581FC9-99B3-254C-94AA-E2A348666E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9200" y="259200"/>
            <a:ext cx="8622000" cy="2703600"/>
          </a:xfrm>
        </p:spPr>
        <p:txBody>
          <a:bodyPr/>
          <a:lstStyle/>
          <a:p>
            <a:r>
              <a:rPr lang="nb-NO" dirty="0"/>
              <a:t>Picture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9C451960-1C73-5142-9372-646907BA7A21}"/>
              </a:ext>
            </a:extLst>
          </p:cNvPr>
          <p:cNvSpPr/>
          <p:nvPr userDrawn="1"/>
        </p:nvSpPr>
        <p:spPr>
          <a:xfrm>
            <a:off x="259200" y="2962800"/>
            <a:ext cx="8622000" cy="2016224"/>
          </a:xfrm>
          <a:prstGeom prst="rect">
            <a:avLst/>
          </a:prstGeom>
          <a:solidFill>
            <a:srgbClr val="E54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115616" y="3169730"/>
            <a:ext cx="6120680" cy="842180"/>
          </a:xfrm>
        </p:spPr>
        <p:txBody>
          <a:bodyPr lIns="0" tIns="0" rIns="0" anchor="b" anchorCtr="0">
            <a:normAutofit/>
          </a:bodyPr>
          <a:lstStyle>
            <a:lvl1pPr marL="0" algn="l">
              <a:lnSpc>
                <a:spcPct val="100000"/>
              </a:lnSpc>
              <a:defRPr sz="3000" b="1" i="0" u="none" cap="none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1115616" y="4083614"/>
            <a:ext cx="6120680" cy="67108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20" name="Bilde 19" descr="Et bilde som inneholder bord&#10;&#10;Automatisk generert beskrivelse">
            <a:extLst>
              <a:ext uri="{FF2B5EF4-FFF2-40B4-BE49-F238E27FC236}">
                <a16:creationId xmlns:a16="http://schemas.microsoft.com/office/drawing/2014/main" id="{CEE9D729-C29A-1946-A8F1-7593F293FD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1E508563-5736-5F46-BC43-BC967D2725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  <p:cxnSp>
        <p:nvCxnSpPr>
          <p:cNvPr id="11" name="Rett pil 10">
            <a:extLst>
              <a:ext uri="{FF2B5EF4-FFF2-40B4-BE49-F238E27FC236}">
                <a16:creationId xmlns:a16="http://schemas.microsoft.com/office/drawing/2014/main" id="{3B23B4CB-6C19-5A46-AB2F-5A30A7EBDF25}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5062446D-F9CC-7F4E-944B-00DFEB18B396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 = Display) -&gt; Header and Footer</a:t>
            </a:r>
            <a:endParaRPr lang="nb-NO" sz="1000" i="1" dirty="0"/>
          </a:p>
        </p:txBody>
      </p:sp>
    </p:spTree>
    <p:extLst>
      <p:ext uri="{BB962C8B-B14F-4D97-AF65-F5344CB8AC3E}">
        <p14:creationId xmlns:p14="http://schemas.microsoft.com/office/powerpoint/2010/main" val="37606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Et bilde som inneholder foto, flaske, stang, klokke&#10;&#10;Automatisk generert beskrivelse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4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pink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Et bilde som inneholder foto, flaske, stang, klokke&#10;&#10;Automatisk generert beskrivelse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1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Et bilde som inneholder foto, flaske, stang, klokke&#10;&#10;Automatisk generert beskrivelse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5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839911"/>
            <a:ext cx="6584776" cy="2649941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4000" b="1" i="0" u="none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9940676-B87A-AB4F-9011-1DA74DCA3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9F581FC9-99B3-254C-94AA-E2A348666E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9200" y="259200"/>
            <a:ext cx="8622000" cy="4616806"/>
          </a:xfrm>
          <a:noFill/>
        </p:spPr>
        <p:txBody>
          <a:bodyPr/>
          <a:lstStyle/>
          <a:p>
            <a:r>
              <a:rPr lang="nb-NO" dirty="0"/>
              <a:t>Picture</a:t>
            </a:r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20" name="Bilde 19" descr="Et bilde som inneholder bord&#10;&#10;Automatisk generert beskrivelse">
            <a:extLst>
              <a:ext uri="{FF2B5EF4-FFF2-40B4-BE49-F238E27FC236}">
                <a16:creationId xmlns:a16="http://schemas.microsoft.com/office/drawing/2014/main" id="{CEE9D729-C29A-1946-A8F1-7593F293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5A95DCC-209D-E646-9131-A3D365FF0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half" idx="1" hasCustomPrompt="1"/>
          </p:nvPr>
        </p:nvSpPr>
        <p:spPr>
          <a:xfrm>
            <a:off x="1022920" y="1455626"/>
            <a:ext cx="3405064" cy="2916324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 hasCustomPrompt="1"/>
          </p:nvPr>
        </p:nvSpPr>
        <p:spPr>
          <a:xfrm>
            <a:off x="4752400" y="1455626"/>
            <a:ext cx="3420000" cy="29163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0"/>
            <a:endParaRPr lang="nb-NO" dirty="0"/>
          </a:p>
        </p:txBody>
      </p:sp>
      <p:sp>
        <p:nvSpPr>
          <p:cNvPr id="10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 descr="Et bilde som inneholder foto, flaske, stang, klokke&#10;&#10;Automatisk generert beskrivelse">
            <a:extLst>
              <a:ext uri="{FF2B5EF4-FFF2-40B4-BE49-F238E27FC236}">
                <a16:creationId xmlns:a16="http://schemas.microsoft.com/office/drawing/2014/main" id="{F450508E-D4BA-C740-BC0E-0EBD17C09D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022920" y="804231"/>
            <a:ext cx="7149480" cy="4897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22920" y="1455950"/>
            <a:ext cx="7149480" cy="29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67544" y="4587974"/>
            <a:ext cx="936104" cy="1620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702418" y="4587974"/>
            <a:ext cx="709342" cy="1620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cap="all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404000" y="388800"/>
            <a:ext cx="6336000" cy="385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00" cap="all" spc="100" baseline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044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3" r:id="rId4"/>
    <p:sldLayoutId id="2147483667" r:id="rId5"/>
    <p:sldLayoutId id="2147483668" r:id="rId6"/>
    <p:sldLayoutId id="2147483660" r:id="rId7"/>
    <p:sldLayoutId id="2147483665" r:id="rId8"/>
    <p:sldLayoutId id="2147483652" r:id="rId9"/>
    <p:sldLayoutId id="2147483653" r:id="rId10"/>
    <p:sldLayoutId id="2147483656" r:id="rId11"/>
    <p:sldLayoutId id="2147483657" r:id="rId12"/>
    <p:sldLayoutId id="2147483662" r:id="rId13"/>
    <p:sldLayoutId id="2147483655" r:id="rId14"/>
  </p:sldLayoutIdLst>
  <p:hf sldNum="0" hd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u="none" kern="1200" cap="none" spc="0" normalizeH="0" baseline="0">
          <a:solidFill>
            <a:srgbClr val="E54F46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nny.ostrop@uib.n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it.uib.no/Billy" TargetMode="External"/><Relationship Id="rId5" Type="http://schemas.openxmlformats.org/officeDocument/2006/relationships/hyperlink" Target="https://it.uib.no/Prisliste_IT_tjenester" TargetMode="External"/><Relationship Id="rId4" Type="http://schemas.openxmlformats.org/officeDocument/2006/relationships/hyperlink" Target="https://it.uib.no/en/File_storage_and_backu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sigma2.no/" TargetMode="External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sigma2.no/nird-service-platfor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uib.no/hpcdoc/index.php/Main_Pag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sigma2.no/training" TargetMode="Externa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uio.no/english/services/it/security/lsis/data-classes.html" TargetMode="External"/><Relationship Id="rId4" Type="http://schemas.openxmlformats.org/officeDocument/2006/relationships/hyperlink" Target="https://www.uib.no/lagr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b.no/lagring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uib.no/safe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www.uio.no/english/services/it/security/lsis/data-classes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rette.app.uib.n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hyperlink" Target="https://www.uib.no/en/personvernportalen" TargetMode="External"/><Relationship Id="rId4" Type="http://schemas.openxmlformats.org/officeDocument/2006/relationships/hyperlink" Target="mailto:Janecke.Veim@uib.n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uib.no/en/research/74837/vis-innovation-and-commercialization" TargetMode="External"/><Relationship Id="rId5" Type="http://schemas.openxmlformats.org/officeDocument/2006/relationships/hyperlink" Target="https://www.uib.no/en/innovation" TargetMode="Externa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6.png"/><Relationship Id="rId7" Type="http://schemas.openxmlformats.org/officeDocument/2006/relationships/hyperlink" Target="https://dataverse.no/dataverse/uib" TargetMode="External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research-data@uib.no" TargetMode="External"/><Relationship Id="rId11" Type="http://schemas.openxmlformats.org/officeDocument/2006/relationships/image" Target="../media/image16.jpeg"/><Relationship Id="rId5" Type="http://schemas.openxmlformats.org/officeDocument/2006/relationships/hyperlink" Target="https://www.uib.no/en/ub/143694/data-management-plans" TargetMode="External"/><Relationship Id="rId10" Type="http://schemas.openxmlformats.org/officeDocument/2006/relationships/image" Target="../media/image15.jpeg"/><Relationship Id="rId4" Type="http://schemas.openxmlformats.org/officeDocument/2006/relationships/hyperlink" Target="https://www.uib.no/en/ub/111372/open-access-research-data" TargetMode="External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est.dataverse.no/dataverse/uib" TargetMode="External"/><Relationship Id="rId4" Type="http://schemas.openxmlformats.org/officeDocument/2006/relationships/hyperlink" Target="https://dataverse.no/dataverse/ui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ma.datacite.org/meta/kernel-4.1/doc/DataCite-MetadataKernel_v4.1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ukdataservice.ac.uk/manage-data/plan/costing" TargetMode="External"/><Relationship Id="rId4" Type="http://schemas.openxmlformats.org/officeDocument/2006/relationships/hyperlink" Target="https://www.uu.nl/en/research/research-data-management/guides/costs-of-data-management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essda.eu/Training/Training-Resources/Library/Data-Management-Expert-Guide" TargetMode="External"/><Relationship Id="rId3" Type="http://schemas.openxmlformats.org/officeDocument/2006/relationships/image" Target="../media/image47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phdontrack.net/open-science/index.html" TargetMode="External"/><Relationship Id="rId5" Type="http://schemas.openxmlformats.org/officeDocument/2006/relationships/image" Target="../media/image48.jpeg"/><Relationship Id="rId10" Type="http://schemas.openxmlformats.org/officeDocument/2006/relationships/hyperlink" Target="https://rdmkit.elixir-europe.org/" TargetMode="External"/><Relationship Id="rId4" Type="http://schemas.openxmlformats.org/officeDocument/2006/relationships/hyperlink" Target="https://www.openscience.no/oa-i-norge/arrangementskalender-event-calendar" TargetMode="External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hyperlink" Target="https://www.uib.no/en/ub/calendar" TargetMode="External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research-data@uib.n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ib.no/en/ub/143694/data-management-plans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uib.no/en/ub/110527/publishing-strateg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uib.no/en/ub/111372/open-access-research-data" TargetMode="External"/><Relationship Id="rId5" Type="http://schemas.openxmlformats.org/officeDocument/2006/relationships/hyperlink" Target="https://www.uib.no/en/ub/79535/open-access-what-why-and-how" TargetMode="External"/><Relationship Id="rId4" Type="http://schemas.openxmlformats.org/officeDocument/2006/relationships/hyperlink" Target="https://www.uib.no/u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uib.no/en/foremployees/142184/university-bergen-policy-open-scien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b.no/en/foremployees/142184/university-bergen-policy-open-scien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b.no/en/foremployees/142184/university-bergen-policy-open-scienc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europe.org/our-resources/practical-guide-to-the-international-alignment-of-research-data-management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hyperlink" Target="https://www.dcc.ac.uk/sites/default/files/documents/resource/DMP/DMP-checklist-flyer.pdf" TargetMode="External"/><Relationship Id="rId4" Type="http://schemas.openxmlformats.org/officeDocument/2006/relationships/hyperlink" Target="https://zenodo.org/record/608821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608821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hyperlink" Target="https://www.dcc.ac.uk/sites/default/files/documents/resource/DMP/DMP-checklist-flyer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tel 14">
            <a:extLst>
              <a:ext uri="{FF2B5EF4-FFF2-40B4-BE49-F238E27FC236}">
                <a16:creationId xmlns:a16="http://schemas.microsoft.com/office/drawing/2014/main" id="{92F5857C-0A5A-C64F-8DB0-671CC50FD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accent2"/>
                </a:solidFill>
              </a:rPr>
              <a:t>Data Management Planning</a:t>
            </a:r>
            <a:br>
              <a:rPr lang="en-GB" sz="3200" dirty="0">
                <a:solidFill>
                  <a:schemeClr val="accent2"/>
                </a:solidFill>
              </a:rPr>
            </a:br>
            <a:r>
              <a:rPr lang="en-GB" sz="3200" dirty="0">
                <a:solidFill>
                  <a:schemeClr val="accent2"/>
                </a:solidFill>
              </a:rPr>
              <a:t>at UiB</a:t>
            </a:r>
            <a:br>
              <a:rPr lang="en-GB" sz="3600" dirty="0">
                <a:solidFill>
                  <a:schemeClr val="accent2"/>
                </a:solidFill>
              </a:rPr>
            </a:br>
            <a:r>
              <a:rPr lang="en-GB" sz="1600" dirty="0">
                <a:solidFill>
                  <a:schemeClr val="accent2"/>
                </a:solidFill>
              </a:rPr>
              <a:t>ELIXIR Data Management Planning workshop 26.09.2022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3D73EE0C-814E-B349-A9DE-746C25EA9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616" y="3147510"/>
            <a:ext cx="6912768" cy="1368456"/>
          </a:xfrm>
        </p:spPr>
        <p:txBody>
          <a:bodyPr/>
          <a:lstStyle/>
          <a:p>
            <a:pPr algn="ctr"/>
            <a:r>
              <a:rPr lang="nb-NO" sz="1600" dirty="0">
                <a:solidFill>
                  <a:schemeClr val="bg1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Jenny Ostrop</a:t>
            </a:r>
            <a:endParaRPr lang="nb-NO" sz="1600" dirty="0">
              <a:solidFill>
                <a:schemeClr val="bg1"/>
              </a:solidFill>
              <a:cs typeface="Arial"/>
            </a:endParaRPr>
          </a:p>
          <a:p>
            <a:pPr algn="ctr"/>
            <a:r>
              <a:rPr lang="nb-NO" sz="1600" dirty="0" err="1">
                <a:solidFill>
                  <a:schemeClr val="bg1"/>
                </a:solidFill>
                <a:cs typeface="Arial"/>
              </a:rPr>
              <a:t>University</a:t>
            </a:r>
            <a:r>
              <a:rPr lang="nb-NO" sz="1600" dirty="0">
                <a:solidFill>
                  <a:schemeClr val="bg1"/>
                </a:solidFill>
                <a:cs typeface="Arial"/>
              </a:rPr>
              <a:t> </a:t>
            </a:r>
            <a:r>
              <a:rPr lang="nb-NO" sz="1600" dirty="0" err="1">
                <a:solidFill>
                  <a:schemeClr val="bg1"/>
                </a:solidFill>
                <a:cs typeface="Arial"/>
              </a:rPr>
              <a:t>of</a:t>
            </a:r>
            <a:r>
              <a:rPr lang="nb-NO" sz="1600" dirty="0">
                <a:solidFill>
                  <a:schemeClr val="bg1"/>
                </a:solidFill>
                <a:cs typeface="Arial"/>
              </a:rPr>
              <a:t> Bergen Library</a:t>
            </a:r>
          </a:p>
          <a:p>
            <a:pPr algn="ctr"/>
            <a:r>
              <a:rPr lang="nb-NO" sz="1600" dirty="0">
                <a:solidFill>
                  <a:schemeClr val="bg1"/>
                </a:solidFill>
                <a:cs typeface="Arial"/>
              </a:rPr>
              <a:t>Research Data Team</a:t>
            </a:r>
          </a:p>
          <a:p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7FC78EE-4A4C-364B-B854-76085A56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 Library</a:t>
            </a:r>
          </a:p>
        </p:txBody>
      </p:sp>
    </p:spTree>
    <p:extLst>
      <p:ext uri="{BB962C8B-B14F-4D97-AF65-F5344CB8AC3E}">
        <p14:creationId xmlns:p14="http://schemas.microsoft.com/office/powerpoint/2010/main" val="166432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06254E-247E-4525-838E-B24EC62F6F67}"/>
              </a:ext>
            </a:extLst>
          </p:cNvPr>
          <p:cNvSpPr txBox="1">
            <a:spLocks/>
          </p:cNvSpPr>
          <p:nvPr/>
        </p:nvSpPr>
        <p:spPr>
          <a:xfrm>
            <a:off x="652200" y="351124"/>
            <a:ext cx="7848792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/>
              <a:t>File storage at </a:t>
            </a:r>
            <a:r>
              <a:rPr lang="en-GB" err="1"/>
              <a:t>UiB</a:t>
            </a:r>
            <a:r>
              <a:rPr lang="en-GB"/>
              <a:t> IT</a:t>
            </a:r>
            <a:endParaRPr lang="nb-NO"/>
          </a:p>
        </p:txBody>
      </p:sp>
      <p:sp>
        <p:nvSpPr>
          <p:cNvPr id="15" name="Content Placeholder 32">
            <a:extLst>
              <a:ext uri="{FF2B5EF4-FFF2-40B4-BE49-F238E27FC236}">
                <a16:creationId xmlns:a16="http://schemas.microsoft.com/office/drawing/2014/main" id="{BE5C30D9-4ECF-4966-8BA9-7DE277CEC705}"/>
              </a:ext>
            </a:extLst>
          </p:cNvPr>
          <p:cNvSpPr txBox="1">
            <a:spLocks/>
          </p:cNvSpPr>
          <p:nvPr/>
        </p:nvSpPr>
        <p:spPr>
          <a:xfrm>
            <a:off x="1363892" y="2645665"/>
            <a:ext cx="9532639" cy="318360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400">
              <a:latin typeface="Arial"/>
              <a:ea typeface="+mn-lt"/>
              <a:cs typeface="+mn-lt"/>
            </a:endParaRPr>
          </a:p>
        </p:txBody>
      </p:sp>
      <p:pic>
        <p:nvPicPr>
          <p:cNvPr id="5" name="Picture 4" descr="Screenshot UiB IT: File storage and backup">
            <a:extLst>
              <a:ext uri="{FF2B5EF4-FFF2-40B4-BE49-F238E27FC236}">
                <a16:creationId xmlns:a16="http://schemas.microsoft.com/office/drawing/2014/main" id="{0FA2D944-5943-4154-BB68-FA8EFCCC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271" y="2645665"/>
            <a:ext cx="3175721" cy="1831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2E1AB-4E4C-4C2C-9CF1-BF7518B4F3CC}"/>
              </a:ext>
            </a:extLst>
          </p:cNvPr>
          <p:cNvSpPr txBox="1"/>
          <p:nvPr/>
        </p:nvSpPr>
        <p:spPr>
          <a:xfrm>
            <a:off x="0" y="4928056"/>
            <a:ext cx="60936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https://it.uib.no/en/File_storage_and_backup</a:t>
            </a:r>
            <a:endParaRPr lang="nb-NO" sz="800" dirty="0">
              <a:solidFill>
                <a:schemeClr val="accent6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DF39EB-24FC-CE62-7ECF-CC75A30DDC3D}"/>
              </a:ext>
            </a:extLst>
          </p:cNvPr>
          <p:cNvSpPr txBox="1">
            <a:spLocks/>
          </p:cNvSpPr>
          <p:nvPr/>
        </p:nvSpPr>
        <p:spPr>
          <a:xfrm>
            <a:off x="652199" y="1722905"/>
            <a:ext cx="7063051" cy="32403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Default: 50GB in personal directory &amp; 1TB on OneDrive</a:t>
            </a:r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Price list active storage: </a:t>
            </a:r>
            <a:br>
              <a:rPr lang="en-GB" sz="1800" dirty="0"/>
            </a:br>
            <a:r>
              <a:rPr lang="en-GB" sz="1800" dirty="0">
                <a:hlinkClick r:id="rId5"/>
              </a:rPr>
              <a:t>https://it.uib.no/Prisliste_IT_tjenester</a:t>
            </a:r>
            <a:endParaRPr lang="en-GB" sz="1800" dirty="0"/>
          </a:p>
          <a:p>
            <a:r>
              <a:rPr lang="en-GB" sz="1800" dirty="0"/>
              <a:t>Long-term storage (cold storage): </a:t>
            </a:r>
            <a:br>
              <a:rPr lang="en-GB" sz="1800" dirty="0"/>
            </a:br>
            <a:r>
              <a:rPr lang="en-GB" sz="1800" dirty="0">
                <a:hlinkClick r:id="rId6"/>
              </a:rPr>
              <a:t>https://it.uib.no/Billy</a:t>
            </a:r>
            <a:endParaRPr lang="en-GB" sz="1800" dirty="0"/>
          </a:p>
          <a:p>
            <a:r>
              <a:rPr lang="en-GB" sz="1800" dirty="0"/>
              <a:t>Contact via </a:t>
            </a:r>
            <a:r>
              <a:rPr lang="en-GB" sz="1800" dirty="0" err="1"/>
              <a:t>UiBhjelp</a:t>
            </a:r>
            <a:endParaRPr lang="en-GB" sz="18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4750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06254E-247E-4525-838E-B24EC62F6F67}"/>
              </a:ext>
            </a:extLst>
          </p:cNvPr>
          <p:cNvSpPr txBox="1">
            <a:spLocks/>
          </p:cNvSpPr>
          <p:nvPr/>
        </p:nvSpPr>
        <p:spPr>
          <a:xfrm>
            <a:off x="652200" y="351124"/>
            <a:ext cx="7848792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Large datasets (TB range)</a:t>
            </a:r>
            <a:endParaRPr lang="nb-NO" dirty="0"/>
          </a:p>
        </p:txBody>
      </p:sp>
      <p:sp>
        <p:nvSpPr>
          <p:cNvPr id="15" name="Content Placeholder 32">
            <a:extLst>
              <a:ext uri="{FF2B5EF4-FFF2-40B4-BE49-F238E27FC236}">
                <a16:creationId xmlns:a16="http://schemas.microsoft.com/office/drawing/2014/main" id="{BE5C30D9-4ECF-4966-8BA9-7DE277CEC705}"/>
              </a:ext>
            </a:extLst>
          </p:cNvPr>
          <p:cNvSpPr txBox="1">
            <a:spLocks/>
          </p:cNvSpPr>
          <p:nvPr/>
        </p:nvSpPr>
        <p:spPr>
          <a:xfrm>
            <a:off x="1363892" y="2645665"/>
            <a:ext cx="9532639" cy="318360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400">
              <a:latin typeface="Arial"/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2E1AB-4E4C-4C2C-9CF1-BF7518B4F3CC}"/>
              </a:ext>
            </a:extLst>
          </p:cNvPr>
          <p:cNvSpPr txBox="1"/>
          <p:nvPr/>
        </p:nvSpPr>
        <p:spPr>
          <a:xfrm>
            <a:off x="0" y="4928056"/>
            <a:ext cx="60936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https://www.sigma2.no/</a:t>
            </a:r>
            <a:r>
              <a:rPr lang="nb-NO" sz="800">
                <a:solidFill>
                  <a:schemeClr val="accent6"/>
                </a:solidFill>
              </a:rPr>
              <a:t>; </a:t>
            </a:r>
            <a:r>
              <a:rPr lang="nb-NO" sz="80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https://www.sigma2.no/nird-service-platform</a:t>
            </a:r>
            <a:endParaRPr lang="nb-NO" sz="800">
              <a:solidFill>
                <a:schemeClr val="accent6"/>
              </a:solidFill>
            </a:endParaRPr>
          </a:p>
        </p:txBody>
      </p:sp>
      <p:pic>
        <p:nvPicPr>
          <p:cNvPr id="8" name="Picture 7" descr="Screenshot Sigma2.">
            <a:extLst>
              <a:ext uri="{FF2B5EF4-FFF2-40B4-BE49-F238E27FC236}">
                <a16:creationId xmlns:a16="http://schemas.microsoft.com/office/drawing/2014/main" id="{2D200771-BE65-4466-B294-015EFFF3E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18" y="1980558"/>
            <a:ext cx="3916082" cy="1737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591EFF-C711-4168-A14D-9A990101CC22}"/>
              </a:ext>
            </a:extLst>
          </p:cNvPr>
          <p:cNvSpPr txBox="1"/>
          <p:nvPr/>
        </p:nvSpPr>
        <p:spPr>
          <a:xfrm>
            <a:off x="683778" y="1518217"/>
            <a:ext cx="391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Sigma2 &amp; </a:t>
            </a:r>
            <a:r>
              <a:rPr lang="en-GB" err="1"/>
              <a:t>NIRD</a:t>
            </a:r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C936F-7C3A-40D8-8514-AE7C0C58735C}"/>
              </a:ext>
            </a:extLst>
          </p:cNvPr>
          <p:cNvSpPr txBox="1"/>
          <p:nvPr/>
        </p:nvSpPr>
        <p:spPr>
          <a:xfrm>
            <a:off x="5194019" y="1518217"/>
            <a:ext cx="2978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Subject-specific platforms</a:t>
            </a:r>
          </a:p>
          <a:p>
            <a:r>
              <a:rPr lang="en-GB" dirty="0"/>
              <a:t>(storage based on NIRD)</a:t>
            </a:r>
            <a:endParaRPr lang="nb-NO" dirty="0"/>
          </a:p>
        </p:txBody>
      </p:sp>
      <p:pic>
        <p:nvPicPr>
          <p:cNvPr id="11" name="Graphic 10" descr="Logo Norwegian e-Infrastructure for Life Sciences (NeLS)">
            <a:extLst>
              <a:ext uri="{FF2B5EF4-FFF2-40B4-BE49-F238E27FC236}">
                <a16:creationId xmlns:a16="http://schemas.microsoft.com/office/drawing/2014/main" id="{6F8D0FBA-8E76-45DD-B6C8-948A4DBEA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2100" y="2347955"/>
            <a:ext cx="2925463" cy="534013"/>
          </a:xfrm>
          <a:prstGeom prst="rect">
            <a:avLst/>
          </a:prstGeom>
        </p:spPr>
      </p:pic>
      <p:pic>
        <p:nvPicPr>
          <p:cNvPr id="12" name="Picture 11" descr="Logo Infrastructure for Norwegian Earth System Modelling (INES)">
            <a:extLst>
              <a:ext uri="{FF2B5EF4-FFF2-40B4-BE49-F238E27FC236}">
                <a16:creationId xmlns:a16="http://schemas.microsoft.com/office/drawing/2014/main" id="{9437AE53-D40E-45A1-83E9-70E98A2E6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145" y="3002249"/>
            <a:ext cx="2442255" cy="586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5002CB-EC37-44AB-9911-A76EC88761C7}"/>
              </a:ext>
            </a:extLst>
          </p:cNvPr>
          <p:cNvSpPr txBox="1"/>
          <p:nvPr/>
        </p:nvSpPr>
        <p:spPr>
          <a:xfrm>
            <a:off x="4825423" y="3065309"/>
            <a:ext cx="104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INES</a:t>
            </a:r>
            <a:endParaRPr lang="nb-NO" sz="2400"/>
          </a:p>
        </p:txBody>
      </p:sp>
    </p:spTree>
    <p:extLst>
      <p:ext uri="{BB962C8B-B14F-4D97-AF65-F5344CB8AC3E}">
        <p14:creationId xmlns:p14="http://schemas.microsoft.com/office/powerpoint/2010/main" val="227034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06254E-247E-4525-838E-B24EC62F6F67}"/>
              </a:ext>
            </a:extLst>
          </p:cNvPr>
          <p:cNvSpPr txBox="1">
            <a:spLocks/>
          </p:cNvSpPr>
          <p:nvPr/>
        </p:nvSpPr>
        <p:spPr>
          <a:xfrm>
            <a:off x="652200" y="351124"/>
            <a:ext cx="7848792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High-performance computing (HPC)</a:t>
            </a:r>
            <a:endParaRPr lang="nb-NO" dirty="0"/>
          </a:p>
        </p:txBody>
      </p:sp>
      <p:sp>
        <p:nvSpPr>
          <p:cNvPr id="15" name="Content Placeholder 32">
            <a:extLst>
              <a:ext uri="{FF2B5EF4-FFF2-40B4-BE49-F238E27FC236}">
                <a16:creationId xmlns:a16="http://schemas.microsoft.com/office/drawing/2014/main" id="{BE5C30D9-4ECF-4966-8BA9-7DE277CEC705}"/>
              </a:ext>
            </a:extLst>
          </p:cNvPr>
          <p:cNvSpPr txBox="1">
            <a:spLocks/>
          </p:cNvSpPr>
          <p:nvPr/>
        </p:nvSpPr>
        <p:spPr>
          <a:xfrm>
            <a:off x="1363892" y="2645665"/>
            <a:ext cx="9532639" cy="318360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400">
              <a:latin typeface="Arial"/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2E1AB-4E4C-4C2C-9CF1-BF7518B4F3CC}"/>
              </a:ext>
            </a:extLst>
          </p:cNvPr>
          <p:cNvSpPr txBox="1"/>
          <p:nvPr/>
        </p:nvSpPr>
        <p:spPr>
          <a:xfrm>
            <a:off x="-3583" y="4897279"/>
            <a:ext cx="60936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https://wiki.uib.no/hpcdoc/index.php/Main_Page</a:t>
            </a:r>
            <a:endParaRPr lang="nb-NO" sz="1000">
              <a:solidFill>
                <a:schemeClr val="accent6"/>
              </a:solidFill>
            </a:endParaRPr>
          </a:p>
        </p:txBody>
      </p:sp>
      <p:pic>
        <p:nvPicPr>
          <p:cNvPr id="4" name="Picture 3" descr="Diagram high performance computing at UiB.">
            <a:extLst>
              <a:ext uri="{FF2B5EF4-FFF2-40B4-BE49-F238E27FC236}">
                <a16:creationId xmlns:a16="http://schemas.microsoft.com/office/drawing/2014/main" id="{82E82DDA-EB61-47C1-A26E-3592F61CCB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9457"/>
            <a:ext cx="5256584" cy="3701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299593-7676-4CD0-BF5B-78732EA9F373}"/>
              </a:ext>
            </a:extLst>
          </p:cNvPr>
          <p:cNvSpPr txBox="1"/>
          <p:nvPr/>
        </p:nvSpPr>
        <p:spPr>
          <a:xfrm>
            <a:off x="6012159" y="2472411"/>
            <a:ext cx="2808313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HPC training events: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https://www.sigma2.no/training</a:t>
            </a: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2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942B6C-BCCA-4589-A005-3E346661B844}"/>
              </a:ext>
            </a:extLst>
          </p:cNvPr>
          <p:cNvSpPr/>
          <p:nvPr/>
        </p:nvSpPr>
        <p:spPr>
          <a:xfrm>
            <a:off x="3011835" y="367785"/>
            <a:ext cx="1671116" cy="862176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Storage &amp; Backup</a:t>
            </a:r>
            <a:endParaRPr lang="nb-NO" sz="12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CB16EB7-95B1-47AF-9920-CA351352FDDF}"/>
              </a:ext>
            </a:extLst>
          </p:cNvPr>
          <p:cNvSpPr/>
          <p:nvPr/>
        </p:nvSpPr>
        <p:spPr>
          <a:xfrm>
            <a:off x="315822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Data description</a:t>
            </a:r>
            <a:endParaRPr lang="nb-NO" sz="1200" kern="12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BEB01E-F606-4156-8232-37FD0B26DC8A}"/>
              </a:ext>
            </a:extLst>
          </p:cNvPr>
          <p:cNvGrpSpPr/>
          <p:nvPr/>
        </p:nvGrpSpPr>
        <p:grpSpPr>
          <a:xfrm>
            <a:off x="4530866" y="474042"/>
            <a:ext cx="4297312" cy="649662"/>
            <a:chOff x="4553099" y="443065"/>
            <a:chExt cx="4297312" cy="64966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71F5D7-B24B-45FD-91A0-D8B15F8C8EEB}"/>
                </a:ext>
              </a:extLst>
            </p:cNvPr>
            <p:cNvSpPr/>
            <p:nvPr/>
          </p:nvSpPr>
          <p:spPr>
            <a:xfrm>
              <a:off x="4553099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Legal </a:t>
              </a:r>
              <a:r>
                <a:rPr lang="en-US" sz="1200"/>
                <a:t>&amp; </a:t>
              </a:r>
              <a:r>
                <a:rPr lang="en-US" sz="1200" kern="1200"/>
                <a:t>ethical </a:t>
              </a:r>
              <a:r>
                <a:rPr lang="en-US" sz="1200"/>
                <a:t>issues</a:t>
              </a:r>
              <a:endParaRPr lang="nb-NO" sz="1200" kern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F1927D-F8FC-45B0-B5ED-B943B7C3EC81}"/>
                </a:ext>
              </a:extLst>
            </p:cNvPr>
            <p:cNvSpPr/>
            <p:nvPr/>
          </p:nvSpPr>
          <p:spPr>
            <a:xfrm>
              <a:off x="5921251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Long-term preservation &amp; sharing</a:t>
              </a:r>
              <a:endParaRPr lang="nb-NO" sz="12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2881EB4-CB5C-4E6D-8AB1-CFEFC841FDF6}"/>
                </a:ext>
              </a:extLst>
            </p:cNvPr>
            <p:cNvSpPr/>
            <p:nvPr/>
          </p:nvSpPr>
          <p:spPr>
            <a:xfrm>
              <a:off x="7289403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err="1"/>
                <a:t>Responsi-bilities</a:t>
              </a:r>
              <a:r>
                <a:rPr lang="en-US" sz="1200" kern="1200"/>
                <a:t> &amp; resources</a:t>
              </a:r>
              <a:endParaRPr lang="nb-NO" sz="1200" kern="120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2F48B7-A9D1-49E9-8021-DDCC74FA488A}"/>
              </a:ext>
            </a:extLst>
          </p:cNvPr>
          <p:cNvSpPr/>
          <p:nvPr/>
        </p:nvSpPr>
        <p:spPr>
          <a:xfrm>
            <a:off x="1675309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Metadata &amp; quality</a:t>
            </a:r>
            <a:endParaRPr lang="nb-NO" sz="1200" kern="12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C71790-BCAB-4CCD-7700-0319BB01C364}"/>
              </a:ext>
            </a:extLst>
          </p:cNvPr>
          <p:cNvSpPr txBox="1">
            <a:spLocks/>
          </p:cNvSpPr>
          <p:nvPr/>
        </p:nvSpPr>
        <p:spPr>
          <a:xfrm>
            <a:off x="755576" y="1779663"/>
            <a:ext cx="8186000" cy="32403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How is </a:t>
            </a:r>
            <a:r>
              <a:rPr lang="en-GB" b="1" dirty="0"/>
              <a:t>data</a:t>
            </a:r>
            <a:r>
              <a:rPr lang="en-GB" sz="2000" b="1" dirty="0"/>
              <a:t> security </a:t>
            </a:r>
            <a:r>
              <a:rPr lang="en-GB" sz="2000" dirty="0"/>
              <a:t>and protection of sensitive data taken care of?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DC503-589C-31FF-424F-2ADE454EBB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905264" y="2243509"/>
            <a:ext cx="5263669" cy="17391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EA25F2-76A9-41F7-8199-1B7E4423A47A}"/>
              </a:ext>
            </a:extLst>
          </p:cNvPr>
          <p:cNvSpPr txBox="1"/>
          <p:nvPr/>
        </p:nvSpPr>
        <p:spPr>
          <a:xfrm>
            <a:off x="3253454" y="4047897"/>
            <a:ext cx="1283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types of personal data</a:t>
            </a:r>
            <a:endParaRPr lang="nb-NO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4DED-93B2-0345-335F-1A314B219CCB}"/>
              </a:ext>
            </a:extLst>
          </p:cNvPr>
          <p:cNvSpPr txBox="1"/>
          <p:nvPr/>
        </p:nvSpPr>
        <p:spPr>
          <a:xfrm>
            <a:off x="4458025" y="4055686"/>
            <a:ext cx="157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special category (personal sensitive) data</a:t>
            </a:r>
            <a:endParaRPr lang="nb-NO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4330A6-79A3-11B9-B5AC-A74716B29367}"/>
              </a:ext>
            </a:extLst>
          </p:cNvPr>
          <p:cNvSpPr txBox="1"/>
          <p:nvPr/>
        </p:nvSpPr>
        <p:spPr>
          <a:xfrm>
            <a:off x="5864118" y="4063694"/>
            <a:ext cx="1386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 amounts of special category data</a:t>
            </a:r>
            <a:endParaRPr lang="nb-NO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B4068F-4B69-E365-0BCE-AA52C720E0EA}"/>
              </a:ext>
            </a:extLst>
          </p:cNvPr>
          <p:cNvSpPr txBox="1"/>
          <p:nvPr/>
        </p:nvSpPr>
        <p:spPr>
          <a:xfrm>
            <a:off x="0" y="4944932"/>
            <a:ext cx="59696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https://www.uib.no/lagring</a:t>
            </a:r>
            <a:r>
              <a:rPr lang="nb-NO" sz="800" dirty="0">
                <a:solidFill>
                  <a:schemeClr val="accent6"/>
                </a:solidFill>
              </a:rPr>
              <a:t>; </a:t>
            </a:r>
            <a:r>
              <a:rPr lang="nb-NO" sz="800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https://www.uio.no/english/services/it/security/lsis/data-classes.html</a:t>
            </a:r>
            <a:endParaRPr lang="nb-NO" sz="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7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9BC0EC1-5172-7DB7-95F7-5D89863AEC34}"/>
              </a:ext>
            </a:extLst>
          </p:cNvPr>
          <p:cNvSpPr txBox="1"/>
          <p:nvPr/>
        </p:nvSpPr>
        <p:spPr>
          <a:xfrm>
            <a:off x="0" y="4944932"/>
            <a:ext cx="59696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https://www.uib.no/lagring</a:t>
            </a:r>
            <a:r>
              <a:rPr lang="nb-NO" sz="800" dirty="0">
                <a:solidFill>
                  <a:schemeClr val="accent6"/>
                </a:solidFill>
              </a:rPr>
              <a:t>; </a:t>
            </a:r>
            <a:r>
              <a:rPr lang="nb-NO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https://www.uio.no/english/services/it/security/lsis/data-classes.html</a:t>
            </a:r>
            <a:endParaRPr lang="nb-NO" sz="800" dirty="0">
              <a:solidFill>
                <a:schemeClr val="accent6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942B6C-BCCA-4589-A005-3E346661B844}"/>
              </a:ext>
            </a:extLst>
          </p:cNvPr>
          <p:cNvSpPr/>
          <p:nvPr/>
        </p:nvSpPr>
        <p:spPr>
          <a:xfrm>
            <a:off x="3011835" y="367785"/>
            <a:ext cx="1671116" cy="862176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Storage &amp; Backup</a:t>
            </a:r>
            <a:endParaRPr lang="nb-NO" sz="12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CB16EB7-95B1-47AF-9920-CA351352FDDF}"/>
              </a:ext>
            </a:extLst>
          </p:cNvPr>
          <p:cNvSpPr/>
          <p:nvPr/>
        </p:nvSpPr>
        <p:spPr>
          <a:xfrm>
            <a:off x="315822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Data description</a:t>
            </a:r>
            <a:endParaRPr lang="nb-NO" sz="1200" kern="12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BEB01E-F606-4156-8232-37FD0B26DC8A}"/>
              </a:ext>
            </a:extLst>
          </p:cNvPr>
          <p:cNvGrpSpPr/>
          <p:nvPr/>
        </p:nvGrpSpPr>
        <p:grpSpPr>
          <a:xfrm>
            <a:off x="4530866" y="474042"/>
            <a:ext cx="4297312" cy="649662"/>
            <a:chOff x="4553099" y="443065"/>
            <a:chExt cx="4297312" cy="64966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71F5D7-B24B-45FD-91A0-D8B15F8C8EEB}"/>
                </a:ext>
              </a:extLst>
            </p:cNvPr>
            <p:cNvSpPr/>
            <p:nvPr/>
          </p:nvSpPr>
          <p:spPr>
            <a:xfrm>
              <a:off x="4553099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Legal </a:t>
              </a:r>
              <a:r>
                <a:rPr lang="en-US" sz="1200"/>
                <a:t>&amp; </a:t>
              </a:r>
              <a:r>
                <a:rPr lang="en-US" sz="1200" kern="1200"/>
                <a:t>ethical </a:t>
              </a:r>
              <a:r>
                <a:rPr lang="en-US" sz="1200"/>
                <a:t>issues</a:t>
              </a:r>
              <a:endParaRPr lang="nb-NO" sz="1200" kern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F1927D-F8FC-45B0-B5ED-B943B7C3EC81}"/>
                </a:ext>
              </a:extLst>
            </p:cNvPr>
            <p:cNvSpPr/>
            <p:nvPr/>
          </p:nvSpPr>
          <p:spPr>
            <a:xfrm>
              <a:off x="5921251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Long-term preservation &amp; sharing</a:t>
              </a:r>
              <a:endParaRPr lang="nb-NO" sz="12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2881EB4-CB5C-4E6D-8AB1-CFEFC841FDF6}"/>
                </a:ext>
              </a:extLst>
            </p:cNvPr>
            <p:cNvSpPr/>
            <p:nvPr/>
          </p:nvSpPr>
          <p:spPr>
            <a:xfrm>
              <a:off x="7289403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err="1"/>
                <a:t>Responsi-bilities</a:t>
              </a:r>
              <a:r>
                <a:rPr lang="en-US" sz="1200" kern="1200"/>
                <a:t> &amp; resources</a:t>
              </a:r>
              <a:endParaRPr lang="nb-NO" sz="1200" kern="120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2F48B7-A9D1-49E9-8021-DDCC74FA488A}"/>
              </a:ext>
            </a:extLst>
          </p:cNvPr>
          <p:cNvSpPr/>
          <p:nvPr/>
        </p:nvSpPr>
        <p:spPr>
          <a:xfrm>
            <a:off x="1675309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Metadata &amp; quality</a:t>
            </a:r>
            <a:endParaRPr lang="nb-NO" sz="1200" kern="12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C71790-BCAB-4CCD-7700-0319BB01C364}"/>
              </a:ext>
            </a:extLst>
          </p:cNvPr>
          <p:cNvSpPr txBox="1">
            <a:spLocks/>
          </p:cNvSpPr>
          <p:nvPr/>
        </p:nvSpPr>
        <p:spPr>
          <a:xfrm>
            <a:off x="755576" y="1779663"/>
            <a:ext cx="8186000" cy="32403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rPr>
              <a:t>How is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rPr>
              <a:t>data security </a:t>
            </a:r>
            <a:r>
              <a:rPr lang="en-GB" sz="2000" dirty="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rPr>
              <a:t>and protection of sensitive data taken care of?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DC503-589C-31FF-424F-2ADE454EBB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1905264" y="2243509"/>
            <a:ext cx="5263669" cy="17391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EA25F2-76A9-41F7-8199-1B7E4423A47A}"/>
              </a:ext>
            </a:extLst>
          </p:cNvPr>
          <p:cNvSpPr txBox="1"/>
          <p:nvPr/>
        </p:nvSpPr>
        <p:spPr>
          <a:xfrm>
            <a:off x="3253454" y="4047897"/>
            <a:ext cx="1283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rPr>
              <a:t>many types of personal data</a:t>
            </a:r>
            <a:endParaRPr lang="nb-NO" sz="1400" dirty="0">
              <a:solidFill>
                <a:schemeClr val="tx1">
                  <a:lumMod val="75000"/>
                  <a:lumOff val="25000"/>
                  <a:alpha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4DED-93B2-0345-335F-1A314B219CCB}"/>
              </a:ext>
            </a:extLst>
          </p:cNvPr>
          <p:cNvSpPr txBox="1"/>
          <p:nvPr/>
        </p:nvSpPr>
        <p:spPr>
          <a:xfrm>
            <a:off x="4458025" y="4055686"/>
            <a:ext cx="157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rPr>
              <a:t>special category (personal sensitive) data</a:t>
            </a:r>
            <a:endParaRPr lang="nb-NO" sz="1400" dirty="0">
              <a:solidFill>
                <a:schemeClr val="tx1">
                  <a:lumMod val="75000"/>
                  <a:lumOff val="25000"/>
                  <a:alpha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4330A6-79A3-11B9-B5AC-A74716B29367}"/>
              </a:ext>
            </a:extLst>
          </p:cNvPr>
          <p:cNvSpPr txBox="1"/>
          <p:nvPr/>
        </p:nvSpPr>
        <p:spPr>
          <a:xfrm>
            <a:off x="5864118" y="4063694"/>
            <a:ext cx="1386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rPr>
              <a:t>large amounts of special category data</a:t>
            </a:r>
            <a:endParaRPr lang="nb-NO" sz="1400" dirty="0">
              <a:solidFill>
                <a:schemeClr val="tx1">
                  <a:lumMod val="75000"/>
                  <a:lumOff val="25000"/>
                  <a:alpha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369C84-1B3A-D211-166C-CB48378EA8E5}"/>
              </a:ext>
            </a:extLst>
          </p:cNvPr>
          <p:cNvSpPr txBox="1"/>
          <p:nvPr/>
        </p:nvSpPr>
        <p:spPr>
          <a:xfrm>
            <a:off x="4237154" y="2504755"/>
            <a:ext cx="2772946" cy="226904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If you have sensitive data @UiB</a:t>
            </a:r>
          </a:p>
          <a:p>
            <a:pPr algn="ctr"/>
            <a:r>
              <a:rPr lang="en-GB" sz="2000" b="1" dirty="0"/>
              <a:t>SAFE</a:t>
            </a:r>
          </a:p>
          <a:p>
            <a:pPr algn="ctr"/>
            <a:endParaRPr lang="en-GB" sz="2000" b="1" dirty="0"/>
          </a:p>
          <a:p>
            <a:pPr algn="ctr"/>
            <a:endParaRPr lang="en-GB" sz="1600" b="1" dirty="0"/>
          </a:p>
          <a:p>
            <a:pPr algn="ctr"/>
            <a:endParaRPr lang="en-GB" sz="1600" b="1" dirty="0"/>
          </a:p>
          <a:p>
            <a:pPr algn="ctr"/>
            <a:endParaRPr lang="en-GB" sz="1600" b="1" dirty="0"/>
          </a:p>
          <a:p>
            <a:pPr algn="ctr"/>
            <a:endParaRPr lang="en-GB" sz="1600" b="1" dirty="0"/>
          </a:p>
          <a:p>
            <a:pPr algn="ctr"/>
            <a:endParaRPr lang="en-GB" sz="1600" b="1" dirty="0"/>
          </a:p>
          <a:p>
            <a:pPr algn="ctr"/>
            <a:r>
              <a:rPr lang="nb-NO" sz="800" dirty="0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https://www.uib.no/safe</a:t>
            </a:r>
            <a:endParaRPr lang="nb-NO" sz="800" dirty="0">
              <a:solidFill>
                <a:schemeClr val="accent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7DAF8A-55EF-7851-92CA-EC845AC53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809" y="3087212"/>
            <a:ext cx="2541635" cy="14546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238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CB16EB7-95B1-47AF-9920-CA351352FDDF}"/>
              </a:ext>
            </a:extLst>
          </p:cNvPr>
          <p:cNvSpPr/>
          <p:nvPr/>
        </p:nvSpPr>
        <p:spPr>
          <a:xfrm>
            <a:off x="315822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Data description</a:t>
            </a:r>
            <a:endParaRPr lang="nb-NO" sz="1200" kern="12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BEB01E-F606-4156-8232-37FD0B26DC8A}"/>
              </a:ext>
            </a:extLst>
          </p:cNvPr>
          <p:cNvGrpSpPr/>
          <p:nvPr/>
        </p:nvGrpSpPr>
        <p:grpSpPr>
          <a:xfrm>
            <a:off x="4530866" y="474042"/>
            <a:ext cx="4297312" cy="649662"/>
            <a:chOff x="4553099" y="443065"/>
            <a:chExt cx="4297312" cy="64966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71F5D7-B24B-45FD-91A0-D8B15F8C8EEB}"/>
                </a:ext>
              </a:extLst>
            </p:cNvPr>
            <p:cNvSpPr/>
            <p:nvPr/>
          </p:nvSpPr>
          <p:spPr>
            <a:xfrm>
              <a:off x="4553099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Legal </a:t>
              </a:r>
              <a:r>
                <a:rPr lang="en-US" sz="1200"/>
                <a:t>&amp; </a:t>
              </a:r>
              <a:r>
                <a:rPr lang="en-US" sz="1200" kern="1200"/>
                <a:t>ethical </a:t>
              </a:r>
              <a:r>
                <a:rPr lang="en-US" sz="1200"/>
                <a:t>issues</a:t>
              </a:r>
              <a:endParaRPr lang="nb-NO" sz="1200" kern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F1927D-F8FC-45B0-B5ED-B943B7C3EC81}"/>
                </a:ext>
              </a:extLst>
            </p:cNvPr>
            <p:cNvSpPr/>
            <p:nvPr/>
          </p:nvSpPr>
          <p:spPr>
            <a:xfrm>
              <a:off x="5921251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Long-term preservation &amp; sharing</a:t>
              </a:r>
              <a:endParaRPr lang="nb-NO" sz="12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2881EB4-CB5C-4E6D-8AB1-CFEFC841FDF6}"/>
                </a:ext>
              </a:extLst>
            </p:cNvPr>
            <p:cNvSpPr/>
            <p:nvPr/>
          </p:nvSpPr>
          <p:spPr>
            <a:xfrm>
              <a:off x="7289403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err="1"/>
                <a:t>Responsi-bilities</a:t>
              </a:r>
              <a:r>
                <a:rPr lang="en-US" sz="1200" kern="1200"/>
                <a:t> &amp; resources</a:t>
              </a:r>
              <a:endParaRPr lang="nb-NO" sz="1200" kern="120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2F48B7-A9D1-49E9-8021-DDCC74FA488A}"/>
              </a:ext>
            </a:extLst>
          </p:cNvPr>
          <p:cNvSpPr/>
          <p:nvPr/>
        </p:nvSpPr>
        <p:spPr>
          <a:xfrm>
            <a:off x="1675309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Metadata &amp; quality</a:t>
            </a:r>
            <a:endParaRPr lang="nb-NO" sz="12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BA3632-9436-425A-AB8C-603FBD797B06}"/>
              </a:ext>
            </a:extLst>
          </p:cNvPr>
          <p:cNvSpPr/>
          <p:nvPr/>
        </p:nvSpPr>
        <p:spPr>
          <a:xfrm>
            <a:off x="4396169" y="367785"/>
            <a:ext cx="1671116" cy="862176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Legal </a:t>
            </a:r>
            <a:r>
              <a:rPr lang="en-US" sz="1200"/>
              <a:t>&amp; </a:t>
            </a:r>
            <a:r>
              <a:rPr lang="en-US" sz="1200" kern="1200"/>
              <a:t>ethical </a:t>
            </a:r>
            <a:r>
              <a:rPr lang="en-US" sz="1200"/>
              <a:t>issues</a:t>
            </a:r>
            <a:endParaRPr lang="nb-NO" sz="12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619713F-1C88-412D-8AFA-2FC7896BD4FA}"/>
              </a:ext>
            </a:extLst>
          </p:cNvPr>
          <p:cNvSpPr/>
          <p:nvPr/>
        </p:nvSpPr>
        <p:spPr>
          <a:xfrm>
            <a:off x="3059832" y="46065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Storage &amp; Backup</a:t>
            </a:r>
            <a:endParaRPr lang="nb-NO" sz="1200" kern="12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BCDE1E7-9EB3-401C-BF26-E57D286CC4EE}"/>
              </a:ext>
            </a:extLst>
          </p:cNvPr>
          <p:cNvSpPr txBox="1">
            <a:spLocks/>
          </p:cNvSpPr>
          <p:nvPr/>
        </p:nvSpPr>
        <p:spPr>
          <a:xfrm>
            <a:off x="755575" y="1779663"/>
            <a:ext cx="7823429" cy="32403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What </a:t>
            </a:r>
            <a:r>
              <a:rPr lang="en-GB" b="1" dirty="0"/>
              <a:t>legal/ethical issues </a:t>
            </a:r>
            <a:r>
              <a:rPr lang="en-GB" dirty="0"/>
              <a:t>are there and how will they be taken into account? Which legislation is applicable?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Processing of personal data, how will compliance with legislation and data security be ensured?</a:t>
            </a:r>
          </a:p>
          <a:p>
            <a:r>
              <a:rPr lang="en-GB" sz="2000" dirty="0"/>
              <a:t>How will intellectual property rights (IPR) and ownership be managed?</a:t>
            </a:r>
          </a:p>
          <a:p>
            <a:r>
              <a:rPr lang="en-GB" dirty="0"/>
              <a:t>What ethical issues and codes of conduct need to be considered?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39071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webpage University of Bergen, Personvernportalen (Data privacy gateway).">
            <a:extLst>
              <a:ext uri="{FF2B5EF4-FFF2-40B4-BE49-F238E27FC236}">
                <a16:creationId xmlns:a16="http://schemas.microsoft.com/office/drawing/2014/main" id="{CA29E55F-E4F6-D7FB-AE5A-C174BEF3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4" y="1918039"/>
            <a:ext cx="3892034" cy="294994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006254E-247E-4525-838E-B24EC62F6F67}"/>
              </a:ext>
            </a:extLst>
          </p:cNvPr>
          <p:cNvSpPr txBox="1">
            <a:spLocks/>
          </p:cNvSpPr>
          <p:nvPr/>
        </p:nvSpPr>
        <p:spPr>
          <a:xfrm>
            <a:off x="652200" y="351124"/>
            <a:ext cx="7848792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Personal Data and Privacy Gateway (</a:t>
            </a:r>
            <a:r>
              <a:rPr lang="en-GB" dirty="0" err="1"/>
              <a:t>Personvernportalen</a:t>
            </a:r>
            <a:r>
              <a:rPr lang="en-GB" dirty="0"/>
              <a:t>)</a:t>
            </a:r>
            <a:endParaRPr lang="nb-NO" dirty="0"/>
          </a:p>
        </p:txBody>
      </p:sp>
      <p:sp>
        <p:nvSpPr>
          <p:cNvPr id="15" name="Content Placeholder 32">
            <a:extLst>
              <a:ext uri="{FF2B5EF4-FFF2-40B4-BE49-F238E27FC236}">
                <a16:creationId xmlns:a16="http://schemas.microsoft.com/office/drawing/2014/main" id="{BE5C30D9-4ECF-4966-8BA9-7DE277CEC705}"/>
              </a:ext>
            </a:extLst>
          </p:cNvPr>
          <p:cNvSpPr txBox="1">
            <a:spLocks/>
          </p:cNvSpPr>
          <p:nvPr/>
        </p:nvSpPr>
        <p:spPr>
          <a:xfrm>
            <a:off x="1363892" y="2645665"/>
            <a:ext cx="9532639" cy="318360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400">
              <a:latin typeface="Arial"/>
              <a:ea typeface="+mn-lt"/>
              <a:cs typeface="+mn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27332D0-2E4F-4F82-BDDD-FA99B845E505}"/>
              </a:ext>
            </a:extLst>
          </p:cNvPr>
          <p:cNvSpPr txBox="1">
            <a:spLocks/>
          </p:cNvSpPr>
          <p:nvPr/>
        </p:nvSpPr>
        <p:spPr>
          <a:xfrm>
            <a:off x="4772024" y="1918040"/>
            <a:ext cx="4362051" cy="13074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UiB’s</a:t>
            </a:r>
            <a:r>
              <a:rPr lang="en-GB" sz="2000" dirty="0"/>
              <a:t> data protection officer (</a:t>
            </a:r>
            <a:r>
              <a:rPr lang="en-GB" sz="2000" dirty="0" err="1"/>
              <a:t>Personvernombud</a:t>
            </a:r>
            <a:r>
              <a:rPr lang="en-GB" sz="2000" dirty="0"/>
              <a:t>): </a:t>
            </a:r>
            <a:br>
              <a:rPr lang="en-GB" sz="2000" dirty="0"/>
            </a:br>
            <a:r>
              <a:rPr lang="en-GB" sz="2000" dirty="0">
                <a:hlinkClick r:id="rId4"/>
              </a:rPr>
              <a:t>Janecke Veim</a:t>
            </a:r>
            <a:endParaRPr lang="en-GB" dirty="0"/>
          </a:p>
          <a:p>
            <a:endParaRPr lang="en-GB" dirty="0"/>
          </a:p>
          <a:p>
            <a:r>
              <a:rPr lang="en-GB" dirty="0"/>
              <a:t>Mandatory registration: RETTE</a:t>
            </a:r>
            <a:br>
              <a:rPr lang="en-GB" sz="2000" dirty="0"/>
            </a:b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3E019-55D3-4C98-B950-C07ED8519DF5}"/>
              </a:ext>
            </a:extLst>
          </p:cNvPr>
          <p:cNvSpPr txBox="1"/>
          <p:nvPr/>
        </p:nvSpPr>
        <p:spPr>
          <a:xfrm>
            <a:off x="0" y="4919642"/>
            <a:ext cx="652819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https://www.uib.no/en/personvernportalen</a:t>
            </a:r>
            <a:r>
              <a:rPr lang="nb-NO" sz="800" dirty="0">
                <a:solidFill>
                  <a:schemeClr val="accent6"/>
                </a:solidFill>
              </a:rPr>
              <a:t> [English: less </a:t>
            </a:r>
            <a:r>
              <a:rPr lang="nb-NO" sz="800" dirty="0" err="1">
                <a:solidFill>
                  <a:schemeClr val="accent6"/>
                </a:solidFill>
              </a:rPr>
              <a:t>information</a:t>
            </a:r>
            <a:r>
              <a:rPr lang="nb-NO" sz="800" dirty="0">
                <a:solidFill>
                  <a:schemeClr val="accent6"/>
                </a:solidFill>
              </a:rPr>
              <a:t>]</a:t>
            </a:r>
          </a:p>
        </p:txBody>
      </p:sp>
      <p:pic>
        <p:nvPicPr>
          <p:cNvPr id="7" name="Picture 6" descr="Screenshot RETTE: System for risk and compliance. Processing of personal data in research and student projects at UiB.">
            <a:extLst>
              <a:ext uri="{FF2B5EF4-FFF2-40B4-BE49-F238E27FC236}">
                <a16:creationId xmlns:a16="http://schemas.microsoft.com/office/drawing/2014/main" id="{91EE9B7A-D1AC-9FF8-B95B-737974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96" r="15346"/>
          <a:stretch/>
        </p:blipFill>
        <p:spPr>
          <a:xfrm>
            <a:off x="5019361" y="3733833"/>
            <a:ext cx="3867375" cy="1142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1D7763-E229-F7CA-BBCB-A55144775B4B}"/>
              </a:ext>
            </a:extLst>
          </p:cNvPr>
          <p:cNvSpPr txBox="1"/>
          <p:nvPr/>
        </p:nvSpPr>
        <p:spPr>
          <a:xfrm>
            <a:off x="7344174" y="4919642"/>
            <a:ext cx="17998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sz="800" dirty="0">
                <a:solidFill>
                  <a:schemeClr val="accent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https://rette.app.uib.no/</a:t>
            </a:r>
            <a:endParaRPr lang="nb-NO" sz="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6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06254E-247E-4525-838E-B24EC62F6F67}"/>
              </a:ext>
            </a:extLst>
          </p:cNvPr>
          <p:cNvSpPr txBox="1">
            <a:spLocks/>
          </p:cNvSpPr>
          <p:nvPr/>
        </p:nvSpPr>
        <p:spPr>
          <a:xfrm>
            <a:off x="652200" y="351124"/>
            <a:ext cx="7848792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Intellectual Property Rights (</a:t>
            </a:r>
            <a:r>
              <a:rPr lang="en-GB" dirty="0" err="1"/>
              <a:t>IPR</a:t>
            </a:r>
            <a:r>
              <a:rPr lang="en-GB" dirty="0"/>
              <a:t>)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27F96-4312-3CBD-F92C-33E8B9E1B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1" y="1146996"/>
            <a:ext cx="4368295" cy="2076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E6F03-0186-4CD0-AC65-7A221882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934" y="2795046"/>
            <a:ext cx="5142286" cy="20766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E61927-E3C5-3F62-14FC-3FD44CF0CE9A}"/>
              </a:ext>
            </a:extLst>
          </p:cNvPr>
          <p:cNvSpPr txBox="1"/>
          <p:nvPr/>
        </p:nvSpPr>
        <p:spPr>
          <a:xfrm>
            <a:off x="251520" y="3219822"/>
            <a:ext cx="34063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https://www.uib.no/en/innovation</a:t>
            </a:r>
            <a:endParaRPr lang="nb-NO" sz="1000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FE86-B494-E880-D0BC-232C396F6A4B}"/>
              </a:ext>
            </a:extLst>
          </p:cNvPr>
          <p:cNvSpPr txBox="1"/>
          <p:nvPr/>
        </p:nvSpPr>
        <p:spPr>
          <a:xfrm>
            <a:off x="4314220" y="490259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sz="1000" dirty="0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https://www.uib.no/en/research/74837/vis-innovation-and-commercialization</a:t>
            </a:r>
            <a:endParaRPr lang="nb-NO" sz="1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3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CB16EB7-95B1-47AF-9920-CA351352FDDF}"/>
              </a:ext>
            </a:extLst>
          </p:cNvPr>
          <p:cNvSpPr/>
          <p:nvPr/>
        </p:nvSpPr>
        <p:spPr>
          <a:xfrm>
            <a:off x="315822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Data description</a:t>
            </a:r>
            <a:endParaRPr lang="nb-NO" sz="1200" kern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E71F5D7-B24B-45FD-91A0-D8B15F8C8EEB}"/>
              </a:ext>
            </a:extLst>
          </p:cNvPr>
          <p:cNvSpPr/>
          <p:nvPr/>
        </p:nvSpPr>
        <p:spPr>
          <a:xfrm>
            <a:off x="4427984" y="46065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3434" tIns="13335" rIns="346763" bIns="13335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Legal </a:t>
            </a:r>
            <a:r>
              <a:rPr lang="en-US" sz="1200"/>
              <a:t>&amp; </a:t>
            </a:r>
            <a:r>
              <a:rPr lang="en-US" sz="1200" kern="1200"/>
              <a:t>ethical </a:t>
            </a:r>
            <a:r>
              <a:rPr lang="en-US" sz="1200"/>
              <a:t>issues</a:t>
            </a:r>
            <a:endParaRPr lang="nb-NO" sz="1200" kern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2881EB4-CB5C-4E6D-8AB1-CFEFC841FDF6}"/>
              </a:ext>
            </a:extLst>
          </p:cNvPr>
          <p:cNvSpPr/>
          <p:nvPr/>
        </p:nvSpPr>
        <p:spPr>
          <a:xfrm>
            <a:off x="7278745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3434" tIns="13335" rIns="346763" bIns="13335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err="1"/>
              <a:t>Responsi-bilities</a:t>
            </a:r>
            <a:r>
              <a:rPr lang="en-US" sz="1200" kern="1200"/>
              <a:t> &amp; resources</a:t>
            </a:r>
            <a:endParaRPr lang="nb-NO" sz="12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2F48B7-A9D1-49E9-8021-DDCC74FA488A}"/>
              </a:ext>
            </a:extLst>
          </p:cNvPr>
          <p:cNvSpPr/>
          <p:nvPr/>
        </p:nvSpPr>
        <p:spPr>
          <a:xfrm>
            <a:off x="1675309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Metadata &amp; quality</a:t>
            </a:r>
            <a:endParaRPr lang="nb-NO" sz="12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619713F-1C88-412D-8AFA-2FC7896BD4FA}"/>
              </a:ext>
            </a:extLst>
          </p:cNvPr>
          <p:cNvSpPr/>
          <p:nvPr/>
        </p:nvSpPr>
        <p:spPr>
          <a:xfrm>
            <a:off x="3059832" y="46065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Storage &amp; Backup</a:t>
            </a:r>
            <a:endParaRPr lang="nb-NO" sz="1200" kern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83F734-98D7-4F63-A90D-E25DB4F9F7BC}"/>
              </a:ext>
            </a:extLst>
          </p:cNvPr>
          <p:cNvSpPr/>
          <p:nvPr/>
        </p:nvSpPr>
        <p:spPr>
          <a:xfrm>
            <a:off x="5769629" y="367785"/>
            <a:ext cx="1671116" cy="862176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Long-term preservation &amp; sharing</a:t>
            </a:r>
            <a:endParaRPr lang="nb-NO" sz="1200" kern="12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9C1530D-2C7A-488A-95DB-F96565BC8664}"/>
              </a:ext>
            </a:extLst>
          </p:cNvPr>
          <p:cNvSpPr txBox="1">
            <a:spLocks/>
          </p:cNvSpPr>
          <p:nvPr/>
        </p:nvSpPr>
        <p:spPr>
          <a:xfrm>
            <a:off x="755575" y="1779663"/>
            <a:ext cx="8084177" cy="32403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Which data </a:t>
            </a:r>
            <a:r>
              <a:rPr lang="en-GB" b="1" dirty="0"/>
              <a:t>r</a:t>
            </a:r>
            <a:r>
              <a:rPr lang="en-GB" sz="2000" b="1" dirty="0"/>
              <a:t>epository/archive </a:t>
            </a:r>
            <a:r>
              <a:rPr lang="en-GB" sz="2000" dirty="0"/>
              <a:t>are you planning to </a:t>
            </a:r>
            <a:r>
              <a:rPr lang="en-GB" dirty="0"/>
              <a:t>submit to</a:t>
            </a:r>
            <a:r>
              <a:rPr lang="en-GB" sz="2000" dirty="0"/>
              <a:t>?</a:t>
            </a:r>
          </a:p>
          <a:p>
            <a:r>
              <a:rPr lang="en-GB" dirty="0"/>
              <a:t>Describe persistent identifiers, file formats, metadata standards, controlled vocabularies,... → compliance with </a:t>
            </a:r>
            <a:r>
              <a:rPr lang="en-GB" b="1" dirty="0"/>
              <a:t>FAIR principles</a:t>
            </a:r>
          </a:p>
          <a:p>
            <a:endParaRPr lang="en-GB" sz="2000" dirty="0"/>
          </a:p>
          <a:p>
            <a:r>
              <a:rPr lang="en-GB" sz="2000" dirty="0"/>
              <a:t>Restrictions to data sharing? (information security, IPR,...)</a:t>
            </a:r>
          </a:p>
        </p:txBody>
      </p:sp>
    </p:spTree>
    <p:extLst>
      <p:ext uri="{BB962C8B-B14F-4D97-AF65-F5344CB8AC3E}">
        <p14:creationId xmlns:p14="http://schemas.microsoft.com/office/powerpoint/2010/main" val="3328463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B655B98-4BDF-488B-9B71-5D922B16AB9D}"/>
              </a:ext>
            </a:extLst>
          </p:cNvPr>
          <p:cNvSpPr txBox="1">
            <a:spLocks/>
          </p:cNvSpPr>
          <p:nvPr/>
        </p:nvSpPr>
        <p:spPr>
          <a:xfrm>
            <a:off x="755576" y="351124"/>
            <a:ext cx="7632848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Data repositories</a:t>
            </a:r>
            <a:endParaRPr lang="nb-NO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777407-47A8-4056-92A1-8A3018E70FA6}"/>
              </a:ext>
            </a:extLst>
          </p:cNvPr>
          <p:cNvSpPr txBox="1">
            <a:spLocks/>
          </p:cNvSpPr>
          <p:nvPr/>
        </p:nvSpPr>
        <p:spPr>
          <a:xfrm>
            <a:off x="755576" y="1779663"/>
            <a:ext cx="7632848" cy="32403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GB" sz="2000" dirty="0"/>
              <a:t>Community repository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Institutional repository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Multidisciplinary repository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B5510514-A1D7-4A91-855F-DA9865C782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779663"/>
            <a:ext cx="1368927" cy="548498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89EB1CE5-46AD-4894-BFF9-3CEEA3615D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80" y="1660088"/>
            <a:ext cx="1447264" cy="680785"/>
          </a:xfrm>
          <a:prstGeom prst="rect">
            <a:avLst/>
          </a:prstGeom>
        </p:spPr>
      </p:pic>
      <p:pic>
        <p:nvPicPr>
          <p:cNvPr id="19" name="Picture 4" descr="Image result for pangea research data logo">
            <a:extLst>
              <a:ext uri="{FF2B5EF4-FFF2-40B4-BE49-F238E27FC236}">
                <a16:creationId xmlns:a16="http://schemas.microsoft.com/office/drawing/2014/main" id="{29716CD9-060B-4272-8E64-DEBCF985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68" y="1562274"/>
            <a:ext cx="872946" cy="87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7D464AC3-BCDF-45C2-9273-AE3AA4B83E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44" y="1188240"/>
            <a:ext cx="714758" cy="7147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547F3D-C41C-45E6-A66B-E8B95B8B2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2654804"/>
            <a:ext cx="2673386" cy="806706"/>
          </a:xfrm>
          <a:prstGeom prst="rect">
            <a:avLst/>
          </a:prstGeom>
        </p:spPr>
      </p:pic>
      <p:pic>
        <p:nvPicPr>
          <p:cNvPr id="21" name="Bilete 9">
            <a:extLst>
              <a:ext uri="{FF2B5EF4-FFF2-40B4-BE49-F238E27FC236}">
                <a16:creationId xmlns:a16="http://schemas.microsoft.com/office/drawing/2014/main" id="{15451D2D-F205-4B8E-90C3-48BE6085EB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04" y="3856462"/>
            <a:ext cx="1559091" cy="623636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3A61416-6E02-4BED-8598-E934102AFFA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32" y="3673509"/>
            <a:ext cx="1369195" cy="423862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AA078B58-76F1-4C4E-B100-6E0A99B5AB2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42" y="4170854"/>
            <a:ext cx="1524003" cy="5059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C2D120-240C-4A53-9851-B76E32131949}"/>
              </a:ext>
            </a:extLst>
          </p:cNvPr>
          <p:cNvSpPr/>
          <p:nvPr/>
        </p:nvSpPr>
        <p:spPr>
          <a:xfrm>
            <a:off x="665421" y="2612342"/>
            <a:ext cx="6210835" cy="9871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9465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C6AADAC-16CD-9048-B040-EE2EDAC892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655B98-4BDF-488B-9B71-5D922B16AB9D}"/>
              </a:ext>
            </a:extLst>
          </p:cNvPr>
          <p:cNvSpPr txBox="1">
            <a:spLocks/>
          </p:cNvSpPr>
          <p:nvPr/>
        </p:nvSpPr>
        <p:spPr>
          <a:xfrm>
            <a:off x="652200" y="351124"/>
            <a:ext cx="7848792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 dirty="0">
                <a:solidFill>
                  <a:schemeClr val="accent2"/>
                </a:solidFill>
              </a:rPr>
              <a:t>University Library Research Data Team</a:t>
            </a:r>
            <a:endParaRPr lang="nb-NO" dirty="0">
              <a:solidFill>
                <a:schemeClr val="accent2"/>
              </a:solidFill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2FB0C154-2984-4CBD-A5F1-3FC698C6A718}"/>
              </a:ext>
            </a:extLst>
          </p:cNvPr>
          <p:cNvSpPr txBox="1"/>
          <p:nvPr/>
        </p:nvSpPr>
        <p:spPr>
          <a:xfrm>
            <a:off x="249492" y="3042484"/>
            <a:ext cx="8645015" cy="1812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cap="flat">
            <a:noFill/>
          </a:ln>
        </p:spPr>
        <p:txBody>
          <a:bodyPr vert="horz" wrap="square" lIns="68580" tIns="34290" rIns="68580" bIns="34290" anchor="t" anchorCtr="0" compatLnSpc="1">
            <a:spAutoFit/>
          </a:bodyPr>
          <a:lstStyle/>
          <a:p>
            <a:pPr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Courses and guidance:				More information on our web pages:</a:t>
            </a:r>
          </a:p>
          <a:p>
            <a:pPr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  <a:p>
            <a:pPr marL="257175" indent="-257175" defTabSz="68580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Open Science					</a:t>
            </a:r>
            <a:r>
              <a:rPr lang="nb-N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Access to Research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  <a:p>
            <a:pPr marL="257175" indent="-257175" defTabSz="68580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Open Data: why, how and where?</a:t>
            </a:r>
            <a:r>
              <a:rPr lang="nb-N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			</a:t>
            </a:r>
            <a:r>
              <a:rPr lang="nb-N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Management Plans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  <a:p>
            <a:pPr marL="257175" indent="-257175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Data Management Plans</a:t>
            </a:r>
          </a:p>
          <a:p>
            <a:pPr marL="257175" indent="-257175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Finding &amp; reusing research data		    </a:t>
            </a:r>
            <a:r>
              <a:rPr lang="nb-NO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Contact</a:t>
            </a:r>
            <a:r>
              <a:rPr lang="nb-N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nb-NO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us</a:t>
            </a:r>
            <a:r>
              <a:rPr lang="nb-N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: </a:t>
            </a:r>
            <a:r>
              <a:rPr lang="nb-N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research-data@uib.no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  <a:p>
            <a:pPr marL="257175" indent="-257175" defTabSz="68580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UiB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Open Research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  <a:p>
            <a:pPr defTabSz="685800">
              <a:lnSpc>
                <a:spcPct val="15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b-NO" sz="10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9C8927-A783-EFA9-7EE0-75ED28699D4D}"/>
              </a:ext>
            </a:extLst>
          </p:cNvPr>
          <p:cNvGrpSpPr/>
          <p:nvPr/>
        </p:nvGrpSpPr>
        <p:grpSpPr>
          <a:xfrm>
            <a:off x="460267" y="1263231"/>
            <a:ext cx="8225476" cy="1478806"/>
            <a:chOff x="66256" y="1300401"/>
            <a:chExt cx="8225476" cy="147880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A7F546-EB9D-4631-B324-B0F0B000101E}"/>
                </a:ext>
              </a:extLst>
            </p:cNvPr>
            <p:cNvGrpSpPr/>
            <p:nvPr/>
          </p:nvGrpSpPr>
          <p:grpSpPr>
            <a:xfrm>
              <a:off x="66256" y="1306842"/>
              <a:ext cx="6787738" cy="1472365"/>
              <a:chOff x="693142" y="1436749"/>
              <a:chExt cx="6787738" cy="1472365"/>
            </a:xfrm>
          </p:grpSpPr>
          <p:pic>
            <p:nvPicPr>
              <p:cNvPr id="10" name="Picture 2" descr="Portrait picture Kjersti Hasle Enerstvedt, mailto: kjersti.enerstvedt@uib.no">
                <a:extLst>
                  <a:ext uri="{FF2B5EF4-FFF2-40B4-BE49-F238E27FC236}">
                    <a16:creationId xmlns:a16="http://schemas.microsoft.com/office/drawing/2014/main" id="{1B9E88FA-5920-4012-97CB-14853DF88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693142" y="1436749"/>
                <a:ext cx="1171161" cy="1461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Portrait picture Jenny Ostrop, mailto: jenny.ostrop@uib.no">
                <a:extLst>
                  <a:ext uri="{FF2B5EF4-FFF2-40B4-BE49-F238E27FC236}">
                    <a16:creationId xmlns:a16="http://schemas.microsoft.com/office/drawing/2014/main" id="{6FCD5514-7C7D-4853-91AC-314AD92B54FD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13198" y="1436749"/>
                <a:ext cx="1175315" cy="146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 descr="Portrait picture Illimar Hugo Rekand, mailto: illimar.rekand@uib.no">
                <a:extLst>
                  <a:ext uri="{FF2B5EF4-FFF2-40B4-BE49-F238E27FC236}">
                    <a16:creationId xmlns:a16="http://schemas.microsoft.com/office/drawing/2014/main" id="{28BECA61-6850-4012-A0A5-821B903689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31243" r="1666" b="5571"/>
              <a:stretch/>
            </p:blipFill>
            <p:spPr>
              <a:xfrm rot="5400000" flipV="1">
                <a:off x="3390756" y="1585739"/>
                <a:ext cx="1458123" cy="1171164"/>
              </a:xfrm>
              <a:prstGeom prst="rect">
                <a:avLst/>
              </a:prstGeom>
            </p:spPr>
          </p:pic>
          <p:pic>
            <p:nvPicPr>
              <p:cNvPr id="6" name="Picture 5" descr="Portrait picture Daniel Henry Øvrebø, mailto: daniel.ovrebo@uib.no">
                <a:extLst>
                  <a:ext uri="{FF2B5EF4-FFF2-40B4-BE49-F238E27FC236}">
                    <a16:creationId xmlns:a16="http://schemas.microsoft.com/office/drawing/2014/main" id="{14CBBA6B-D0D5-4E34-81AC-D90DBF3FC1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1666"/>
              <a:stretch/>
            </p:blipFill>
            <p:spPr>
              <a:xfrm flipH="1">
                <a:off x="6368756" y="1447771"/>
                <a:ext cx="1112124" cy="1458122"/>
              </a:xfrm>
              <a:prstGeom prst="rect">
                <a:avLst/>
              </a:prstGeom>
            </p:spPr>
          </p:pic>
          <p:pic>
            <p:nvPicPr>
              <p:cNvPr id="16" name="Picture 15" descr="Portrait picture Ida Benedicte Juhasz, mailto: ida.juhasz@uib.no">
                <a:extLst>
                  <a:ext uri="{FF2B5EF4-FFF2-40B4-BE49-F238E27FC236}">
                    <a16:creationId xmlns:a16="http://schemas.microsoft.com/office/drawing/2014/main" id="{B172553F-262A-430C-874B-F273E277F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951122" y="1444549"/>
                <a:ext cx="1171652" cy="1464565"/>
              </a:xfrm>
              <a:prstGeom prst="rect">
                <a:avLst/>
              </a:prstGeom>
            </p:spPr>
          </p:pic>
        </p:grpSp>
        <p:pic>
          <p:nvPicPr>
            <p:cNvPr id="1026" name="Picture 2" descr="Portrait picture Ida Sofie Sletten, mailto: Ida.Sletten@student.uib.no">
              <a:extLst>
                <a:ext uri="{FF2B5EF4-FFF2-40B4-BE49-F238E27FC236}">
                  <a16:creationId xmlns:a16="http://schemas.microsoft.com/office/drawing/2014/main" id="{676BD4D3-C869-C99B-99B5-26B7276B75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5" t="22405" r="11101" b="6317"/>
            <a:stretch/>
          </p:blipFill>
          <p:spPr bwMode="auto">
            <a:xfrm>
              <a:off x="7103035" y="1300401"/>
              <a:ext cx="1188697" cy="1464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71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B655B98-4BDF-488B-9B71-5D922B16AB9D}"/>
              </a:ext>
            </a:extLst>
          </p:cNvPr>
          <p:cNvSpPr txBox="1">
            <a:spLocks/>
          </p:cNvSpPr>
          <p:nvPr/>
        </p:nvSpPr>
        <p:spPr>
          <a:xfrm>
            <a:off x="755576" y="351124"/>
            <a:ext cx="7632848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 err="1"/>
              <a:t>UiB</a:t>
            </a:r>
            <a:r>
              <a:rPr lang="en-GB"/>
              <a:t> Open Research Data</a:t>
            </a:r>
            <a:endParaRPr lang="nb-NO"/>
          </a:p>
        </p:txBody>
      </p:sp>
      <p:pic>
        <p:nvPicPr>
          <p:cNvPr id="13" name="Picture 12" descr="Screenshot UiB Open Research Data">
            <a:extLst>
              <a:ext uri="{FF2B5EF4-FFF2-40B4-BE49-F238E27FC236}">
                <a16:creationId xmlns:a16="http://schemas.microsoft.com/office/drawing/2014/main" id="{A56C6AD9-2356-4BB3-B6C8-D14D7A667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54"/>
          <a:stretch/>
        </p:blipFill>
        <p:spPr>
          <a:xfrm>
            <a:off x="1733208" y="1141750"/>
            <a:ext cx="5658096" cy="37342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7AD2A7-FDE5-4BD6-8C59-9B59472014DC}"/>
              </a:ext>
            </a:extLst>
          </p:cNvPr>
          <p:cNvSpPr txBox="1"/>
          <p:nvPr/>
        </p:nvSpPr>
        <p:spPr>
          <a:xfrm>
            <a:off x="0" y="4928056"/>
            <a:ext cx="67322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https://dataverse.no/dataverse/uib</a:t>
            </a:r>
            <a:r>
              <a:rPr lang="nb-NO" sz="800">
                <a:solidFill>
                  <a:schemeClr val="accent6"/>
                </a:solidFill>
              </a:rPr>
              <a:t>; </a:t>
            </a:r>
            <a:r>
              <a:rPr lang="nb-NO" sz="800" err="1">
                <a:solidFill>
                  <a:schemeClr val="accent6"/>
                </a:solidFill>
              </a:rPr>
              <a:t>Sandbox</a:t>
            </a:r>
            <a:r>
              <a:rPr lang="nb-NO" sz="800">
                <a:solidFill>
                  <a:schemeClr val="accent6"/>
                </a:solidFill>
              </a:rPr>
              <a:t>: </a:t>
            </a:r>
            <a:r>
              <a:rPr lang="nb-NO" sz="80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https://test.dataverse.no/dataverse/uib </a:t>
            </a:r>
            <a:endParaRPr lang="nb-NO" sz="800">
              <a:solidFill>
                <a:schemeClr val="accent6"/>
              </a:solidFill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D67F87D-AC63-4606-BB75-542CEFA2B982}"/>
              </a:ext>
            </a:extLst>
          </p:cNvPr>
          <p:cNvSpPr/>
          <p:nvPr/>
        </p:nvSpPr>
        <p:spPr>
          <a:xfrm rot="1902819">
            <a:off x="6492986" y="651136"/>
            <a:ext cx="339190" cy="555888"/>
          </a:xfrm>
          <a:prstGeom prst="downArrow">
            <a:avLst>
              <a:gd name="adj1" fmla="val 50000"/>
              <a:gd name="adj2" fmla="val 482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8649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A6BE0EA-7A8D-47F6-A022-DC0BFFE5E5CF}"/>
              </a:ext>
            </a:extLst>
          </p:cNvPr>
          <p:cNvSpPr/>
          <p:nvPr/>
        </p:nvSpPr>
        <p:spPr>
          <a:xfrm>
            <a:off x="7149356" y="372736"/>
            <a:ext cx="1671116" cy="862176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err="1"/>
              <a:t>Responsi-bilities</a:t>
            </a:r>
            <a:r>
              <a:rPr lang="en-US" sz="1200" kern="1200"/>
              <a:t> &amp; resources</a:t>
            </a:r>
            <a:endParaRPr lang="nb-NO" sz="12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CB16EB7-95B1-47AF-9920-CA351352FDDF}"/>
              </a:ext>
            </a:extLst>
          </p:cNvPr>
          <p:cNvSpPr/>
          <p:nvPr/>
        </p:nvSpPr>
        <p:spPr>
          <a:xfrm>
            <a:off x="315822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Data description</a:t>
            </a:r>
            <a:endParaRPr lang="nb-NO" sz="1200" kern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E71F5D7-B24B-45FD-91A0-D8B15F8C8EEB}"/>
              </a:ext>
            </a:extLst>
          </p:cNvPr>
          <p:cNvSpPr/>
          <p:nvPr/>
        </p:nvSpPr>
        <p:spPr>
          <a:xfrm>
            <a:off x="4427984" y="46065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3434" tIns="13335" rIns="346763" bIns="13335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Legal </a:t>
            </a:r>
            <a:r>
              <a:rPr lang="en-US" sz="1200"/>
              <a:t>&amp; </a:t>
            </a:r>
            <a:r>
              <a:rPr lang="en-US" sz="1200" kern="1200"/>
              <a:t>ethical </a:t>
            </a:r>
            <a:r>
              <a:rPr lang="en-US" sz="1200"/>
              <a:t>issues</a:t>
            </a:r>
            <a:endParaRPr lang="nb-NO" sz="12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2F48B7-A9D1-49E9-8021-DDCC74FA488A}"/>
              </a:ext>
            </a:extLst>
          </p:cNvPr>
          <p:cNvSpPr/>
          <p:nvPr/>
        </p:nvSpPr>
        <p:spPr>
          <a:xfrm>
            <a:off x="1675309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Metadata &amp; quality</a:t>
            </a:r>
            <a:endParaRPr lang="nb-NO" sz="12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619713F-1C88-412D-8AFA-2FC7896BD4FA}"/>
              </a:ext>
            </a:extLst>
          </p:cNvPr>
          <p:cNvSpPr/>
          <p:nvPr/>
        </p:nvSpPr>
        <p:spPr>
          <a:xfrm>
            <a:off x="3059832" y="46065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Storage &amp; Backup</a:t>
            </a:r>
            <a:endParaRPr lang="nb-NO" sz="12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83BFAE8-7DBB-48B6-94C4-4756124D92A8}"/>
              </a:ext>
            </a:extLst>
          </p:cNvPr>
          <p:cNvSpPr/>
          <p:nvPr/>
        </p:nvSpPr>
        <p:spPr>
          <a:xfrm>
            <a:off x="5803842" y="46065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3434" tIns="13335" rIns="346763" bIns="13335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Long-term preservation &amp; sharing</a:t>
            </a:r>
            <a:endParaRPr lang="nb-NO" sz="1200" kern="12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033ADC-794A-0B1E-972A-1A35AFCFD144}"/>
              </a:ext>
            </a:extLst>
          </p:cNvPr>
          <p:cNvSpPr txBox="1">
            <a:spLocks/>
          </p:cNvSpPr>
          <p:nvPr/>
        </p:nvSpPr>
        <p:spPr>
          <a:xfrm>
            <a:off x="755575" y="1779663"/>
            <a:ext cx="8084177" cy="32403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Who will be </a:t>
            </a:r>
            <a:r>
              <a:rPr lang="en-GB" b="1" dirty="0"/>
              <a:t>responsible</a:t>
            </a:r>
            <a:r>
              <a:rPr lang="en-GB" dirty="0"/>
              <a:t> for data management?</a:t>
            </a:r>
          </a:p>
          <a:p>
            <a:r>
              <a:rPr lang="en-GB" sz="2000" dirty="0"/>
              <a:t>Consider to use controlled vocabulary for role definitions </a:t>
            </a:r>
            <a:br>
              <a:rPr lang="en-GB" sz="2000" dirty="0"/>
            </a:br>
            <a:r>
              <a:rPr lang="en-GB" sz="2000" dirty="0"/>
              <a:t>(</a:t>
            </a:r>
            <a:r>
              <a:rPr lang="en-GB" dirty="0"/>
              <a:t>e.g. </a:t>
            </a:r>
            <a:r>
              <a:rPr lang="en-GB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DataCite</a:t>
            </a: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Metadata Schema </a:t>
            </a:r>
            <a:r>
              <a:rPr lang="en-GB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contributorType</a:t>
            </a:r>
            <a:r>
              <a:rPr lang="en-GB" dirty="0"/>
              <a:t>)</a:t>
            </a:r>
            <a:endParaRPr lang="en-GB" sz="2400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What </a:t>
            </a:r>
            <a:r>
              <a:rPr lang="en-GB" b="1" dirty="0"/>
              <a:t>resources (cost &amp; time) </a:t>
            </a:r>
            <a:r>
              <a:rPr lang="en-GB" dirty="0"/>
              <a:t>will be allocated to data management and ensuring that data will be FAIR?</a:t>
            </a:r>
          </a:p>
          <a:p>
            <a:r>
              <a:rPr lang="en-GB" dirty="0"/>
              <a:t>Resources: </a:t>
            </a:r>
            <a:br>
              <a:rPr lang="en-GB" dirty="0"/>
            </a:b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Utrecht University – Costs of data management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UK Data Service - Costing data management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939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B655B98-4BDF-488B-9B71-5D922B16AB9D}"/>
              </a:ext>
            </a:extLst>
          </p:cNvPr>
          <p:cNvSpPr txBox="1">
            <a:spLocks/>
          </p:cNvSpPr>
          <p:nvPr/>
        </p:nvSpPr>
        <p:spPr>
          <a:xfrm>
            <a:off x="755575" y="351124"/>
            <a:ext cx="8371906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Further resources</a:t>
            </a:r>
            <a:endParaRPr lang="nb-NO" dirty="0"/>
          </a:p>
        </p:txBody>
      </p:sp>
      <p:pic>
        <p:nvPicPr>
          <p:cNvPr id="1026" name="Picture 2" descr="Logo openscience.no, orange icon and white letters on dark ground">
            <a:extLst>
              <a:ext uri="{FF2B5EF4-FFF2-40B4-BE49-F238E27FC236}">
                <a16:creationId xmlns:a16="http://schemas.microsoft.com/office/drawing/2014/main" id="{195EEE08-60DC-4EA5-8667-68B0B49C9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074" y="1398023"/>
            <a:ext cx="1669030" cy="92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396E4-42B1-4A22-9718-AD926F0BC178}"/>
              </a:ext>
            </a:extLst>
          </p:cNvPr>
          <p:cNvSpPr txBox="1"/>
          <p:nvPr/>
        </p:nvSpPr>
        <p:spPr>
          <a:xfrm>
            <a:off x="956309" y="2478704"/>
            <a:ext cx="295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hlinkClick r:id="rId4"/>
              </a:rPr>
              <a:t>openscience.no </a:t>
            </a:r>
          </a:p>
          <a:p>
            <a:pPr algn="ctr"/>
            <a:r>
              <a:rPr lang="nb-NO" dirty="0" err="1">
                <a:hlinkClick r:id="rId4"/>
              </a:rPr>
              <a:t>incl</a:t>
            </a:r>
            <a:r>
              <a:rPr lang="nb-NO" dirty="0">
                <a:hlinkClick r:id="rId4"/>
              </a:rPr>
              <a:t>. </a:t>
            </a:r>
            <a:r>
              <a:rPr lang="nb-NO" dirty="0" err="1">
                <a:hlinkClick r:id="rId4"/>
              </a:rPr>
              <a:t>event</a:t>
            </a:r>
            <a:r>
              <a:rPr lang="nb-NO" dirty="0">
                <a:hlinkClick r:id="rId4"/>
              </a:rPr>
              <a:t> </a:t>
            </a:r>
            <a:r>
              <a:rPr lang="nb-NO" dirty="0" err="1">
                <a:hlinkClick r:id="rId4"/>
              </a:rPr>
              <a:t>calendar</a:t>
            </a:r>
            <a:endParaRPr lang="nb-NO" dirty="0"/>
          </a:p>
        </p:txBody>
      </p:sp>
      <p:pic>
        <p:nvPicPr>
          <p:cNvPr id="10" name="Picture 9" descr="Logo PhD on track, PhD in large letters in blue and on track in black on white ground">
            <a:extLst>
              <a:ext uri="{FF2B5EF4-FFF2-40B4-BE49-F238E27FC236}">
                <a16:creationId xmlns:a16="http://schemas.microsoft.com/office/drawing/2014/main" id="{2F20D45E-EF3D-4412-B7AE-304AEC4FE6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93" y="3396172"/>
            <a:ext cx="1252392" cy="824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7F4B6-EE86-42E7-B298-4147F33DAE12}"/>
              </a:ext>
            </a:extLst>
          </p:cNvPr>
          <p:cNvSpPr txBox="1"/>
          <p:nvPr/>
        </p:nvSpPr>
        <p:spPr>
          <a:xfrm>
            <a:off x="1421127" y="4251443"/>
            <a:ext cx="202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err="1">
                <a:hlinkClick r:id="rId6"/>
              </a:rPr>
              <a:t>PhD</a:t>
            </a:r>
            <a:r>
              <a:rPr lang="nb-NO" dirty="0">
                <a:hlinkClick r:id="rId6"/>
              </a:rPr>
              <a:t> </a:t>
            </a:r>
            <a:r>
              <a:rPr lang="nb-NO" dirty="0" err="1">
                <a:hlinkClick r:id="rId6"/>
              </a:rPr>
              <a:t>on</a:t>
            </a:r>
            <a:r>
              <a:rPr lang="nb-NO" dirty="0">
                <a:hlinkClick r:id="rId6"/>
              </a:rPr>
              <a:t> </a:t>
            </a:r>
            <a:r>
              <a:rPr lang="nb-NO" dirty="0" err="1">
                <a:hlinkClick r:id="rId6"/>
              </a:rPr>
              <a:t>Track</a:t>
            </a:r>
            <a:r>
              <a:rPr lang="nb-NO" dirty="0">
                <a:hlinkClick r:id="rId6"/>
              </a:rPr>
              <a:t> - Open Science</a:t>
            </a:r>
            <a:endParaRPr lang="nb-NO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F8842D2-6847-217A-81ED-0E363E904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50" y="1495826"/>
            <a:ext cx="2704385" cy="646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B5FD35-1737-2EE0-57EC-FD294618EA98}"/>
              </a:ext>
            </a:extLst>
          </p:cNvPr>
          <p:cNvSpPr txBox="1"/>
          <p:nvPr/>
        </p:nvSpPr>
        <p:spPr>
          <a:xfrm>
            <a:off x="5114814" y="2478703"/>
            <a:ext cx="3157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dirty="0">
                <a:hlinkClick r:id="rId8"/>
              </a:rPr>
              <a:t>CESSDA Data Management </a:t>
            </a:r>
          </a:p>
          <a:p>
            <a:pPr algn="ctr"/>
            <a:r>
              <a:rPr lang="nb-NO" dirty="0">
                <a:hlinkClick r:id="rId8"/>
              </a:rPr>
              <a:t>Expert Guide</a:t>
            </a:r>
            <a:endParaRPr lang="nb-NO" dirty="0"/>
          </a:p>
        </p:txBody>
      </p:sp>
      <p:pic>
        <p:nvPicPr>
          <p:cNvPr id="4098" name="Picture 2" descr="GitHub - elixir-europe/rdmkit: ELIXIR Data Management Toolkit - Find the  answers to your research data management questions here.">
            <a:extLst>
              <a:ext uri="{FF2B5EF4-FFF2-40B4-BE49-F238E27FC236}">
                <a16:creationId xmlns:a16="http://schemas.microsoft.com/office/drawing/2014/main" id="{67186DA3-CEA3-23A2-0086-2975630B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2" y="3609191"/>
            <a:ext cx="1889760" cy="39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027377-DE75-D89E-0BA6-9EB62C0AF9CF}"/>
              </a:ext>
            </a:extLst>
          </p:cNvPr>
          <p:cNvSpPr txBox="1"/>
          <p:nvPr/>
        </p:nvSpPr>
        <p:spPr>
          <a:xfrm>
            <a:off x="5826770" y="42514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hlinkClick r:id="rId10"/>
              </a:rPr>
              <a:t>ELIXIR RDM Kit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23970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2708D25-7239-4FD1-8F24-0C06A7BF6C0C}"/>
              </a:ext>
            </a:extLst>
          </p:cNvPr>
          <p:cNvGrpSpPr/>
          <p:nvPr/>
        </p:nvGrpSpPr>
        <p:grpSpPr>
          <a:xfrm>
            <a:off x="234039" y="2767269"/>
            <a:ext cx="4482695" cy="1001742"/>
            <a:chOff x="277108" y="3032008"/>
            <a:chExt cx="4482695" cy="10017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FBC851-2E96-4D50-ADD7-FE118BAD3A12}"/>
                </a:ext>
              </a:extLst>
            </p:cNvPr>
            <p:cNvGrpSpPr/>
            <p:nvPr/>
          </p:nvGrpSpPr>
          <p:grpSpPr>
            <a:xfrm>
              <a:off x="277108" y="3032008"/>
              <a:ext cx="4482695" cy="890522"/>
              <a:chOff x="206711" y="2400773"/>
              <a:chExt cx="4365289" cy="782715"/>
            </a:xfrm>
          </p:grpSpPr>
          <p:pic>
            <p:nvPicPr>
              <p:cNvPr id="18" name="Picture 1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4CCCB130-887E-4F6B-82AC-35F033E2A2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711" y="2400773"/>
                <a:ext cx="4232617" cy="609995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816508B-4A14-4BFF-BC09-BBFCD3C3049D}"/>
                  </a:ext>
                </a:extLst>
              </p:cNvPr>
              <p:cNvSpPr/>
              <p:nvPr/>
            </p:nvSpPr>
            <p:spPr>
              <a:xfrm>
                <a:off x="3707904" y="2838048"/>
                <a:ext cx="864096" cy="345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933CC9-3148-4C91-ABF6-D0CFE479ACE5}"/>
                </a:ext>
              </a:extLst>
            </p:cNvPr>
            <p:cNvSpPr txBox="1"/>
            <p:nvPr/>
          </p:nvSpPr>
          <p:spPr>
            <a:xfrm>
              <a:off x="929775" y="3664418"/>
              <a:ext cx="2853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bg1">
                      <a:lumMod val="75000"/>
                    </a:schemeClr>
                  </a:solidFill>
                </a:rPr>
                <a:t>02.09., </a:t>
              </a:r>
              <a:r>
                <a:rPr lang="nb-NO" dirty="0"/>
                <a:t>09.12.[</a:t>
              </a:r>
              <a:r>
                <a:rPr lang="nb-NO" dirty="0" err="1"/>
                <a:t>norw</a:t>
              </a:r>
              <a:r>
                <a:rPr lang="nb-NO" dirty="0"/>
                <a:t>.]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B655B98-4BDF-488B-9B71-5D922B16AB9D}"/>
              </a:ext>
            </a:extLst>
          </p:cNvPr>
          <p:cNvSpPr txBox="1">
            <a:spLocks/>
          </p:cNvSpPr>
          <p:nvPr/>
        </p:nvSpPr>
        <p:spPr>
          <a:xfrm>
            <a:off x="755575" y="351124"/>
            <a:ext cx="8371906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Open courses autumn 2022</a:t>
            </a: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18FB4-59CD-4CEE-93E6-83CD2EB3F129}"/>
              </a:ext>
            </a:extLst>
          </p:cNvPr>
          <p:cNvSpPr txBox="1"/>
          <p:nvPr/>
        </p:nvSpPr>
        <p:spPr>
          <a:xfrm>
            <a:off x="0" y="4866501"/>
            <a:ext cx="37275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https://www.uib.no/en/ub/calendar</a:t>
            </a:r>
            <a:endParaRPr lang="nb-NO" sz="1200" dirty="0">
              <a:solidFill>
                <a:schemeClr val="tx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156040-464F-4203-9EE3-03698F742F9B}"/>
              </a:ext>
            </a:extLst>
          </p:cNvPr>
          <p:cNvGrpSpPr/>
          <p:nvPr/>
        </p:nvGrpSpPr>
        <p:grpSpPr>
          <a:xfrm>
            <a:off x="234039" y="3968102"/>
            <a:ext cx="3379315" cy="836344"/>
            <a:chOff x="270948" y="3905885"/>
            <a:chExt cx="3379315" cy="836344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CBDBD0C5-88DF-41C3-BA1D-359C34C6D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948" y="3905885"/>
              <a:ext cx="3379315" cy="46701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A16F91-0C5B-44E0-9E52-3C7161E8817D}"/>
                </a:ext>
              </a:extLst>
            </p:cNvPr>
            <p:cNvSpPr txBox="1"/>
            <p:nvPr/>
          </p:nvSpPr>
          <p:spPr>
            <a:xfrm>
              <a:off x="782852" y="4372897"/>
              <a:ext cx="2853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/>
                <a:t>11.11.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356D76-2EEC-40D1-90F9-06D3B4A209BC}"/>
              </a:ext>
            </a:extLst>
          </p:cNvPr>
          <p:cNvGrpSpPr/>
          <p:nvPr/>
        </p:nvGrpSpPr>
        <p:grpSpPr>
          <a:xfrm>
            <a:off x="234039" y="1196006"/>
            <a:ext cx="4684547" cy="1294310"/>
            <a:chOff x="234039" y="1673807"/>
            <a:chExt cx="4684547" cy="12943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8C4AC4-8D4C-4BA2-9CDB-303A2EA58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4039" y="1673807"/>
              <a:ext cx="4684547" cy="4821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E39C65-CD59-414D-B99F-BCF593B88D0E}"/>
                </a:ext>
              </a:extLst>
            </p:cNvPr>
            <p:cNvSpPr txBox="1"/>
            <p:nvPr/>
          </p:nvSpPr>
          <p:spPr>
            <a:xfrm>
              <a:off x="890694" y="2598785"/>
              <a:ext cx="308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bg1">
                      <a:lumMod val="75000"/>
                    </a:schemeClr>
                  </a:solidFill>
                </a:rPr>
                <a:t>19.08.[</a:t>
              </a:r>
              <a:r>
                <a:rPr lang="nb-NO" dirty="0" err="1">
                  <a:solidFill>
                    <a:schemeClr val="bg1">
                      <a:lumMod val="75000"/>
                    </a:schemeClr>
                  </a:solidFill>
                </a:rPr>
                <a:t>norw</a:t>
              </a:r>
              <a:r>
                <a:rPr lang="nb-NO" dirty="0">
                  <a:solidFill>
                    <a:schemeClr val="bg1">
                      <a:lumMod val="75000"/>
                    </a:schemeClr>
                  </a:solidFill>
                </a:rPr>
                <a:t>.], </a:t>
              </a:r>
              <a:r>
                <a:rPr lang="nb-NO" dirty="0"/>
                <a:t>30.09., 25.11.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AA4F4B-9A5C-4E1E-B082-5556A2A60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040" y="2160644"/>
              <a:ext cx="3877270" cy="44405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B659180-F249-9EC5-B1BB-8C5F6CCDAD37}"/>
              </a:ext>
            </a:extLst>
          </p:cNvPr>
          <p:cNvGrpSpPr/>
          <p:nvPr/>
        </p:nvGrpSpPr>
        <p:grpSpPr>
          <a:xfrm>
            <a:off x="4563976" y="2225760"/>
            <a:ext cx="4563505" cy="944992"/>
            <a:chOff x="4580495" y="2281647"/>
            <a:chExt cx="4563505" cy="9449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7C2170-EA0F-4FA9-D0A9-832F9942B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8167"/>
            <a:stretch/>
          </p:blipFill>
          <p:spPr>
            <a:xfrm>
              <a:off x="4580495" y="2281647"/>
              <a:ext cx="4563505" cy="70182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2E6BBD-0FF6-42C0-8DE0-9F3D7DA2E212}"/>
                </a:ext>
              </a:extLst>
            </p:cNvPr>
            <p:cNvSpPr txBox="1"/>
            <p:nvPr/>
          </p:nvSpPr>
          <p:spPr>
            <a:xfrm>
              <a:off x="5435512" y="2857307"/>
              <a:ext cx="2853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/>
                <a:t>14.10.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D93D2E-7414-4B5B-A610-843AA38845A5}"/>
              </a:ext>
            </a:extLst>
          </p:cNvPr>
          <p:cNvGrpSpPr/>
          <p:nvPr/>
        </p:nvGrpSpPr>
        <p:grpSpPr>
          <a:xfrm>
            <a:off x="5467436" y="1196006"/>
            <a:ext cx="2920989" cy="770663"/>
            <a:chOff x="5384069" y="3881117"/>
            <a:chExt cx="2920989" cy="7706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07DD0B7-D8FF-4C56-8BE7-E80D602E6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84069" y="3881117"/>
              <a:ext cx="2920989" cy="45811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141422-0F29-464A-8BCD-7EE0A7570DE9}"/>
                </a:ext>
              </a:extLst>
            </p:cNvPr>
            <p:cNvSpPr txBox="1"/>
            <p:nvPr/>
          </p:nvSpPr>
          <p:spPr>
            <a:xfrm>
              <a:off x="5384069" y="4282448"/>
              <a:ext cx="2853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bg1">
                      <a:lumMod val="75000"/>
                    </a:schemeClr>
                  </a:solidFill>
                </a:rPr>
                <a:t>16.09.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1B616B4-43DF-DF8F-1F5C-783085982433}"/>
              </a:ext>
            </a:extLst>
          </p:cNvPr>
          <p:cNvGrpSpPr/>
          <p:nvPr/>
        </p:nvGrpSpPr>
        <p:grpSpPr>
          <a:xfrm>
            <a:off x="5501926" y="3444100"/>
            <a:ext cx="2755368" cy="842908"/>
            <a:chOff x="5489282" y="3592206"/>
            <a:chExt cx="2755368" cy="84290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271148-A7E8-D87D-7E77-885788EF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89282" y="3592206"/>
              <a:ext cx="2712885" cy="47849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E2DB39-507D-B0DD-0521-E7EB8A662709}"/>
                </a:ext>
              </a:extLst>
            </p:cNvPr>
            <p:cNvSpPr txBox="1"/>
            <p:nvPr/>
          </p:nvSpPr>
          <p:spPr>
            <a:xfrm>
              <a:off x="5543682" y="4065782"/>
              <a:ext cx="270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/>
                <a:t>24.-28.10.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986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412B4C-52E5-4203-BE25-2CB0C5CA8D4C}"/>
              </a:ext>
            </a:extLst>
          </p:cNvPr>
          <p:cNvSpPr txBox="1">
            <a:spLocks/>
          </p:cNvSpPr>
          <p:nvPr/>
        </p:nvSpPr>
        <p:spPr>
          <a:xfrm>
            <a:off x="182149" y="2865606"/>
            <a:ext cx="8779701" cy="963739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u="none" kern="1200" cap="none" spc="0" normalizeH="0" baseline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0" dirty="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research-data@uib.no</a:t>
            </a:r>
            <a:endParaRPr lang="en-US" sz="2800" b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916A71-350B-4E8D-B3A5-FE6FBA0C30CB}"/>
              </a:ext>
            </a:extLst>
          </p:cNvPr>
          <p:cNvGrpSpPr/>
          <p:nvPr/>
        </p:nvGrpSpPr>
        <p:grpSpPr>
          <a:xfrm>
            <a:off x="2395253" y="395951"/>
            <a:ext cx="4353493" cy="2095884"/>
            <a:chOff x="2249451" y="309782"/>
            <a:chExt cx="4884577" cy="2348982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A8B422B8-87E9-4FD1-9239-E9F21DAF6BE6}"/>
                </a:ext>
              </a:extLst>
            </p:cNvPr>
            <p:cNvSpPr/>
            <p:nvPr/>
          </p:nvSpPr>
          <p:spPr>
            <a:xfrm flipH="1">
              <a:off x="4203255" y="380975"/>
              <a:ext cx="1072341" cy="1080120"/>
            </a:xfrm>
            <a:prstGeom prst="wedgeEllipseCallou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id="{E1ABEA6E-64FA-4A59-B539-036C918F3645}"/>
                </a:ext>
              </a:extLst>
            </p:cNvPr>
            <p:cNvSpPr/>
            <p:nvPr/>
          </p:nvSpPr>
          <p:spPr>
            <a:xfrm flipH="1">
              <a:off x="3253484" y="1455102"/>
              <a:ext cx="1524002" cy="1080120"/>
            </a:xfrm>
            <a:prstGeom prst="wedgeEllipseCallou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48BB104B-DCEA-4D3E-A33A-45DB05ABBC07}"/>
                </a:ext>
              </a:extLst>
            </p:cNvPr>
            <p:cNvSpPr/>
            <p:nvPr/>
          </p:nvSpPr>
          <p:spPr>
            <a:xfrm>
              <a:off x="2249451" y="655343"/>
              <a:ext cx="1821466" cy="1080120"/>
            </a:xfrm>
            <a:prstGeom prst="wedgeEllipseCallou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AAF09D95-5C54-4931-92A3-646EE0B92253}"/>
                </a:ext>
              </a:extLst>
            </p:cNvPr>
            <p:cNvSpPr/>
            <p:nvPr/>
          </p:nvSpPr>
          <p:spPr>
            <a:xfrm>
              <a:off x="4899195" y="1497249"/>
              <a:ext cx="1338350" cy="1080120"/>
            </a:xfrm>
            <a:prstGeom prst="wedgeEllipse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42B226-FAB1-4862-A337-4005006A9DA3}"/>
                </a:ext>
              </a:extLst>
            </p:cNvPr>
            <p:cNvSpPr txBox="1"/>
            <p:nvPr/>
          </p:nvSpPr>
          <p:spPr>
            <a:xfrm>
              <a:off x="2339422" y="573730"/>
              <a:ext cx="16383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>
                  <a:solidFill>
                    <a:schemeClr val="bg1"/>
                  </a:solidFill>
                </a:rPr>
                <a:t>?</a:t>
              </a:r>
              <a:endParaRPr lang="nb-NO" sz="720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C9BED4-4318-41DE-8D10-4D58745C2F98}"/>
                </a:ext>
              </a:extLst>
            </p:cNvPr>
            <p:cNvSpPr txBox="1"/>
            <p:nvPr/>
          </p:nvSpPr>
          <p:spPr>
            <a:xfrm>
              <a:off x="3704416" y="1408555"/>
              <a:ext cx="16383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200">
                  <a:solidFill>
                    <a:schemeClr val="bg1"/>
                  </a:solidFill>
                </a:rPr>
                <a:t>?</a:t>
              </a:r>
              <a:endParaRPr lang="nb-NO" sz="7200">
                <a:solidFill>
                  <a:schemeClr val="bg1"/>
                </a:solidFill>
              </a:endParaRPr>
            </a:p>
          </p:txBody>
        </p:sp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AB8C119F-07D5-4090-A7E7-349543A193BA}"/>
                </a:ext>
              </a:extLst>
            </p:cNvPr>
            <p:cNvSpPr/>
            <p:nvPr/>
          </p:nvSpPr>
          <p:spPr>
            <a:xfrm>
              <a:off x="5529384" y="665372"/>
              <a:ext cx="1524002" cy="1080120"/>
            </a:xfrm>
            <a:prstGeom prst="wedgeEllipseCallou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64B323-212E-4C9A-9B72-3016E3CB6DE5}"/>
                </a:ext>
              </a:extLst>
            </p:cNvPr>
            <p:cNvSpPr txBox="1"/>
            <p:nvPr/>
          </p:nvSpPr>
          <p:spPr>
            <a:xfrm>
              <a:off x="3930003" y="309782"/>
              <a:ext cx="16383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>
                  <a:solidFill>
                    <a:schemeClr val="bg1"/>
                  </a:solidFill>
                </a:rPr>
                <a:t>?</a:t>
              </a:r>
              <a:endParaRPr lang="nb-NO" sz="720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3804FE-372A-4A8B-8AA5-5753EEB57BB2}"/>
                </a:ext>
              </a:extLst>
            </p:cNvPr>
            <p:cNvSpPr txBox="1"/>
            <p:nvPr/>
          </p:nvSpPr>
          <p:spPr>
            <a:xfrm>
              <a:off x="5495661" y="612544"/>
              <a:ext cx="16383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>
                  <a:solidFill>
                    <a:schemeClr val="bg1"/>
                  </a:solidFill>
                </a:rPr>
                <a:t>?</a:t>
              </a:r>
              <a:endParaRPr lang="nb-NO" sz="720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161672-D478-454C-B0F9-B9F292B52238}"/>
                </a:ext>
              </a:extLst>
            </p:cNvPr>
            <p:cNvSpPr txBox="1"/>
            <p:nvPr/>
          </p:nvSpPr>
          <p:spPr>
            <a:xfrm>
              <a:off x="4739425" y="1458435"/>
              <a:ext cx="16383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>
                  <a:solidFill>
                    <a:schemeClr val="bg1"/>
                  </a:solidFill>
                </a:rPr>
                <a:t>!</a:t>
              </a:r>
              <a:endParaRPr lang="nb-NO" sz="720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C1841457-9D3B-4571-893A-8EF9DD7C91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382722"/>
            <a:ext cx="418510" cy="41851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1741977-181E-4043-930B-92268FBE2849}"/>
              </a:ext>
            </a:extLst>
          </p:cNvPr>
          <p:cNvSpPr txBox="1">
            <a:spLocks/>
          </p:cNvSpPr>
          <p:nvPr/>
        </p:nvSpPr>
        <p:spPr>
          <a:xfrm>
            <a:off x="1943707" y="4422857"/>
            <a:ext cx="5256584" cy="338240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u="none" kern="1200" cap="none" spc="0" normalizeH="0" baseline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nb-NO" sz="2000" b="0">
                <a:solidFill>
                  <a:schemeClr val="bg1"/>
                </a:solidFill>
                <a:latin typeface="myriad-pro"/>
              </a:rPr>
              <a:t>@UiB_UB	@DLabUiB	@jennyostrop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97101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 depicting the Creative Commons Attribution 4.0 International License">
            <a:extLst>
              <a:ext uri="{FF2B5EF4-FFF2-40B4-BE49-F238E27FC236}">
                <a16:creationId xmlns:a16="http://schemas.microsoft.com/office/drawing/2014/main" id="{CCD59111-46AA-4A98-94CC-CB967882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344" y="1717814"/>
            <a:ext cx="2376232" cy="8313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6D637E-6C25-4529-A4A5-BC51A7AFF286}"/>
              </a:ext>
            </a:extLst>
          </p:cNvPr>
          <p:cNvSpPr txBox="1">
            <a:spLocks/>
          </p:cNvSpPr>
          <p:nvPr/>
        </p:nvSpPr>
        <p:spPr>
          <a:xfrm>
            <a:off x="245980" y="2849622"/>
            <a:ext cx="8640960" cy="88696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u="none" kern="1200" cap="none" spc="0" normalizeH="0" baseline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en-GB" sz="2400" b="0" dirty="0">
                <a:latin typeface="+mn-lt"/>
              </a:rPr>
              <a:t>Except where otherwise noted, this work is licensed under the </a:t>
            </a:r>
            <a:r>
              <a:rPr lang="en-GB" sz="2400" b="0" dirty="0">
                <a:latin typeface="+mn-lt"/>
                <a:hlinkClick r:id="rId3"/>
              </a:rPr>
              <a:t>Creative Commons Attribution 4.0 International License</a:t>
            </a:r>
            <a:br>
              <a:rPr lang="en-GB" sz="2400" dirty="0"/>
            </a:b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156231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University of Bergen Library">
            <a:extLst>
              <a:ext uri="{FF2B5EF4-FFF2-40B4-BE49-F238E27FC236}">
                <a16:creationId xmlns:a16="http://schemas.microsoft.com/office/drawing/2014/main" id="{A24412F8-65A6-40BB-8851-D239DD56B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6"/>
          <a:stretch/>
        </p:blipFill>
        <p:spPr>
          <a:xfrm>
            <a:off x="7374" y="1131590"/>
            <a:ext cx="9127012" cy="3786140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B933E770-F50F-4382-85EF-907F23059DDB}"/>
              </a:ext>
            </a:extLst>
          </p:cNvPr>
          <p:cNvSpPr txBox="1"/>
          <p:nvPr/>
        </p:nvSpPr>
        <p:spPr>
          <a:xfrm>
            <a:off x="0" y="493181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https://www.uib.no/ub</a:t>
            </a:r>
            <a:endParaRPr lang="nb-NO" sz="800" dirty="0">
              <a:solidFill>
                <a:schemeClr val="accent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98E3F-0BC4-4326-8B0B-85678EDB39A5}"/>
              </a:ext>
            </a:extLst>
          </p:cNvPr>
          <p:cNvSpPr txBox="1">
            <a:spLocks/>
          </p:cNvSpPr>
          <p:nvPr/>
        </p:nvSpPr>
        <p:spPr>
          <a:xfrm>
            <a:off x="652200" y="351124"/>
            <a:ext cx="7848792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>
                <a:solidFill>
                  <a:schemeClr val="accent2"/>
                </a:solidFill>
              </a:rPr>
              <a:t>The library provides guidance</a:t>
            </a:r>
            <a:endParaRPr lang="nb-NO">
              <a:solidFill>
                <a:schemeClr val="accent2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B7A259C-8917-4E54-AF6C-F8FC475A64E7}"/>
              </a:ext>
            </a:extLst>
          </p:cNvPr>
          <p:cNvSpPr/>
          <p:nvPr/>
        </p:nvSpPr>
        <p:spPr>
          <a:xfrm>
            <a:off x="5614837" y="1019135"/>
            <a:ext cx="288032" cy="40634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10E7E2F-90C3-4C4E-8755-8EFCB5647EE7}"/>
              </a:ext>
            </a:extLst>
          </p:cNvPr>
          <p:cNvSpPr/>
          <p:nvPr/>
        </p:nvSpPr>
        <p:spPr>
          <a:xfrm rot="16200000">
            <a:off x="5494747" y="3121954"/>
            <a:ext cx="1542905" cy="1596558"/>
          </a:xfrm>
          <a:prstGeom prst="homePlate">
            <a:avLst>
              <a:gd name="adj" fmla="val 9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84B61-6E96-41A9-84E7-258129096497}"/>
              </a:ext>
            </a:extLst>
          </p:cNvPr>
          <p:cNvSpPr txBox="1"/>
          <p:nvPr/>
        </p:nvSpPr>
        <p:spPr>
          <a:xfrm>
            <a:off x="5467919" y="3306691"/>
            <a:ext cx="15965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 </a:t>
            </a:r>
            <a:r>
              <a:rPr lang="nb-NO" sz="140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publishing</a:t>
            </a:r>
            <a:r>
              <a:rPr lang="nb-NO" sz="140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Publishing </a:t>
            </a:r>
            <a:r>
              <a:rPr lang="nb-NO" sz="140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nb-NO" sz="140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nb-NO" sz="140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Publication</a:t>
            </a:r>
            <a:r>
              <a:rPr lang="nb-NO" sz="140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Fund</a:t>
            </a:r>
            <a:endParaRPr lang="nb-NO" sz="1400">
              <a:solidFill>
                <a:schemeClr val="bg1"/>
              </a:solidFill>
            </a:endParaRPr>
          </a:p>
          <a:p>
            <a:pPr algn="ctr"/>
            <a:endParaRPr lang="nb-NO" sz="1400">
              <a:solidFill>
                <a:schemeClr val="bg1"/>
              </a:solidFill>
            </a:endParaRPr>
          </a:p>
          <a:p>
            <a:pPr algn="ctr"/>
            <a:r>
              <a:rPr lang="nb-NO" sz="140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Access to Research Data</a:t>
            </a:r>
            <a:endParaRPr lang="nb-NO" sz="1400">
              <a:solidFill>
                <a:schemeClr val="bg1"/>
              </a:solidFill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9CA0EC7-484A-4703-A4F6-ED32725862CB}"/>
              </a:ext>
            </a:extLst>
          </p:cNvPr>
          <p:cNvSpPr/>
          <p:nvPr/>
        </p:nvSpPr>
        <p:spPr>
          <a:xfrm rot="16200000">
            <a:off x="3915644" y="3014232"/>
            <a:ext cx="1327461" cy="1596558"/>
          </a:xfrm>
          <a:prstGeom prst="homePlate">
            <a:avLst>
              <a:gd name="adj" fmla="val 9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D313A4-DEB3-480E-8373-F06C7ED7D47B}"/>
              </a:ext>
            </a:extLst>
          </p:cNvPr>
          <p:cNvSpPr txBox="1"/>
          <p:nvPr/>
        </p:nvSpPr>
        <p:spPr>
          <a:xfrm>
            <a:off x="3781094" y="3306691"/>
            <a:ext cx="15965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Publishing </a:t>
            </a:r>
            <a:r>
              <a:rPr lang="nb-NO" sz="140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strategies</a:t>
            </a:r>
            <a:r>
              <a:rPr lang="nb-NO" sz="140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</a:t>
            </a:r>
            <a:r>
              <a:rPr lang="nb-NO" sz="140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researchers</a:t>
            </a:r>
            <a:endParaRPr lang="nb-NO" sz="1400">
              <a:solidFill>
                <a:schemeClr val="bg1"/>
              </a:solidFill>
            </a:endParaRPr>
          </a:p>
          <a:p>
            <a:pPr algn="ctr"/>
            <a:endParaRPr lang="nb-NO" sz="1400">
              <a:solidFill>
                <a:schemeClr val="bg1"/>
              </a:solidFill>
            </a:endParaRPr>
          </a:p>
          <a:p>
            <a:pPr algn="ctr"/>
            <a:r>
              <a:rPr lang="nb-NO" sz="140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DMP</a:t>
            </a:r>
            <a:endParaRPr lang="nb-NO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4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shot webpage University of Bergen Employee Pages, Menu Policy and stragey, Content University of Bergen Policy for Open Science.">
            <a:extLst>
              <a:ext uri="{FF2B5EF4-FFF2-40B4-BE49-F238E27FC236}">
                <a16:creationId xmlns:a16="http://schemas.microsoft.com/office/drawing/2014/main" id="{969729E7-F137-4519-AF48-B0CA51E4D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44"/>
          <a:stretch/>
        </p:blipFill>
        <p:spPr>
          <a:xfrm>
            <a:off x="231290" y="246888"/>
            <a:ext cx="8681420" cy="4133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E21B6E-908F-4B9B-85A1-79482D8D0541}"/>
              </a:ext>
            </a:extLst>
          </p:cNvPr>
          <p:cNvSpPr txBox="1"/>
          <p:nvPr/>
        </p:nvSpPr>
        <p:spPr>
          <a:xfrm>
            <a:off x="673855" y="4484739"/>
            <a:ext cx="81683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350" i="1" dirty="0">
                <a:latin typeface="Arial"/>
                <a:cs typeface="Arial"/>
              </a:rPr>
              <a:t>Adopted by the University Board on September 24, 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F20BD4-5CF5-4E67-8A48-F18C96D51C3B}"/>
              </a:ext>
            </a:extLst>
          </p:cNvPr>
          <p:cNvSpPr txBox="1"/>
          <p:nvPr/>
        </p:nvSpPr>
        <p:spPr>
          <a:xfrm>
            <a:off x="2411760" y="4920362"/>
            <a:ext cx="6732240" cy="2231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nb-NO" sz="1000" u="sng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https://www.uib.no/en/foremployees/142184/university-bergen-policy-open-science</a:t>
            </a:r>
            <a:endParaRPr lang="nb-NO" sz="1000" u="sng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69A03E-29A8-4F39-ABDF-0946D70EB8AD}"/>
              </a:ext>
            </a:extLst>
          </p:cNvPr>
          <p:cNvSpPr/>
          <p:nvPr/>
        </p:nvSpPr>
        <p:spPr>
          <a:xfrm>
            <a:off x="6679504" y="1693393"/>
            <a:ext cx="1728593" cy="62003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</p:spTree>
    <p:extLst>
      <p:ext uri="{BB962C8B-B14F-4D97-AF65-F5344CB8AC3E}">
        <p14:creationId xmlns:p14="http://schemas.microsoft.com/office/powerpoint/2010/main" val="422684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B655B98-4BDF-488B-9B71-5D922B16AB9D}"/>
              </a:ext>
            </a:extLst>
          </p:cNvPr>
          <p:cNvSpPr txBox="1">
            <a:spLocks/>
          </p:cNvSpPr>
          <p:nvPr/>
        </p:nvSpPr>
        <p:spPr>
          <a:xfrm>
            <a:off x="652200" y="351124"/>
            <a:ext cx="7848792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UiB Policy for Open Science</a:t>
            </a:r>
            <a:endParaRPr lang="nb-NO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E113AD-334D-4704-A3DD-32DFE21EABFE}"/>
              </a:ext>
            </a:extLst>
          </p:cNvPr>
          <p:cNvSpPr txBox="1">
            <a:spLocks/>
          </p:cNvSpPr>
          <p:nvPr/>
        </p:nvSpPr>
        <p:spPr>
          <a:xfrm>
            <a:off x="5652120" y="1491630"/>
            <a:ext cx="3491880" cy="35283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ea typeface="+mn-lt"/>
                <a:cs typeface="+mn-lt"/>
              </a:rPr>
              <a:t>Open access to research publications and artistic research</a:t>
            </a:r>
          </a:p>
          <a:p>
            <a:r>
              <a:rPr lang="en-US" sz="2000">
                <a:ea typeface="+mn-lt"/>
                <a:cs typeface="+mn-lt"/>
              </a:rPr>
              <a:t>Open access to research data</a:t>
            </a:r>
          </a:p>
          <a:p>
            <a:r>
              <a:rPr lang="en-US" sz="2000">
                <a:ea typeface="+mn-lt"/>
                <a:cs typeface="+mn-lt"/>
              </a:rPr>
              <a:t>Open Innovation</a:t>
            </a:r>
          </a:p>
          <a:p>
            <a:r>
              <a:rPr lang="en-GB" sz="2000">
                <a:ea typeface="+mn-lt"/>
                <a:cs typeface="+mn-lt"/>
              </a:rPr>
              <a:t>Citizen Science</a:t>
            </a:r>
          </a:p>
          <a:p>
            <a:r>
              <a:rPr lang="en-US" sz="2000">
                <a:ea typeface="+mn-lt"/>
                <a:cs typeface="+mn-lt"/>
              </a:rPr>
              <a:t>Open educational 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FF513-F5E1-4DFA-88CB-B23B9A8D24E8}"/>
              </a:ext>
            </a:extLst>
          </p:cNvPr>
          <p:cNvSpPr txBox="1"/>
          <p:nvPr/>
        </p:nvSpPr>
        <p:spPr>
          <a:xfrm>
            <a:off x="0" y="4951140"/>
            <a:ext cx="6732240" cy="192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800" u="sng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https://www.uib.no/en/foremployees/142184/university-bergen-policy-open-science</a:t>
            </a:r>
            <a:endParaRPr lang="nb-NO" sz="800" u="sng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B6294-B708-4F94-9C44-EF240B608BFC}"/>
              </a:ext>
            </a:extLst>
          </p:cNvPr>
          <p:cNvSpPr txBox="1"/>
          <p:nvPr/>
        </p:nvSpPr>
        <p:spPr>
          <a:xfrm>
            <a:off x="293813" y="3845661"/>
            <a:ext cx="4998267" cy="31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/>
              <a:t>adopted by the University Board 24.09.2020</a:t>
            </a:r>
            <a:endParaRPr lang="nb-NO" sz="1400" i="1"/>
          </a:p>
        </p:txBody>
      </p:sp>
      <p:pic>
        <p:nvPicPr>
          <p:cNvPr id="6" name="Picture 5" descr="Screenshot Employee pages - University of Bergen Policy for Open Science">
            <a:extLst>
              <a:ext uri="{FF2B5EF4-FFF2-40B4-BE49-F238E27FC236}">
                <a16:creationId xmlns:a16="http://schemas.microsoft.com/office/drawing/2014/main" id="{2CBB7B30-4C08-4149-A17B-0678EA506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37" y="1491630"/>
            <a:ext cx="5137091" cy="22006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35A766-2F92-446C-99A3-1CAE37CBC32A}"/>
              </a:ext>
            </a:extLst>
          </p:cNvPr>
          <p:cNvSpPr txBox="1"/>
          <p:nvPr/>
        </p:nvSpPr>
        <p:spPr>
          <a:xfrm>
            <a:off x="4317357" y="1995686"/>
            <a:ext cx="974723" cy="2829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nb-NO" sz="1200"/>
          </a:p>
        </p:txBody>
      </p:sp>
    </p:spTree>
    <p:extLst>
      <p:ext uri="{BB962C8B-B14F-4D97-AF65-F5344CB8AC3E}">
        <p14:creationId xmlns:p14="http://schemas.microsoft.com/office/powerpoint/2010/main" val="286245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06254E-247E-4525-838E-B24EC62F6F67}"/>
              </a:ext>
            </a:extLst>
          </p:cNvPr>
          <p:cNvSpPr txBox="1">
            <a:spLocks/>
          </p:cNvSpPr>
          <p:nvPr/>
        </p:nvSpPr>
        <p:spPr>
          <a:xfrm>
            <a:off x="652200" y="351124"/>
            <a:ext cx="7848792" cy="98712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u="none" kern="1200" cap="none" spc="0" normalizeH="0" baseline="0">
                <a:solidFill>
                  <a:srgbClr val="E54F46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GB">
                <a:solidFill>
                  <a:schemeClr val="accent1"/>
                </a:solidFill>
              </a:rPr>
              <a:t>Open access to research data</a:t>
            </a:r>
            <a:endParaRPr lang="nb-NO">
              <a:solidFill>
                <a:schemeClr val="accent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27332D0-2E4F-4F82-BDDD-FA99B845E505}"/>
              </a:ext>
            </a:extLst>
          </p:cNvPr>
          <p:cNvSpPr txBox="1">
            <a:spLocks/>
          </p:cNvSpPr>
          <p:nvPr/>
        </p:nvSpPr>
        <p:spPr>
          <a:xfrm>
            <a:off x="755576" y="1779663"/>
            <a:ext cx="7632848" cy="32403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/>
              <a:t>The goal of the University of Bergen is that data resulting from research activity should be made readily available for reuse in accordance with FAIR-principles.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>
              <a:latin typeface="Arial"/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87C3E9-A1B0-4245-B205-E0000488CC11}"/>
              </a:ext>
            </a:extLst>
          </p:cNvPr>
          <p:cNvSpPr txBox="1"/>
          <p:nvPr/>
        </p:nvSpPr>
        <p:spPr>
          <a:xfrm>
            <a:off x="0" y="4951140"/>
            <a:ext cx="6732240" cy="192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800" u="sng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https://www.uib.no/en/foremployees/142184/university-bergen-policy-open-science</a:t>
            </a:r>
            <a:endParaRPr lang="nb-NO" sz="800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62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Titel page: Science Europe - Practical guide to the international alignment of research data management.">
            <a:extLst>
              <a:ext uri="{FF2B5EF4-FFF2-40B4-BE49-F238E27FC236}">
                <a16:creationId xmlns:a16="http://schemas.microsoft.com/office/drawing/2014/main" id="{64D7AAC5-9989-4B08-9135-DFDD26545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64" b="4298"/>
          <a:stretch/>
        </p:blipFill>
        <p:spPr>
          <a:xfrm>
            <a:off x="4813939" y="1359635"/>
            <a:ext cx="3036562" cy="3442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60D1995-6A68-4C3C-A769-C65389F8BB0A}"/>
              </a:ext>
            </a:extLst>
          </p:cNvPr>
          <p:cNvGrpSpPr/>
          <p:nvPr/>
        </p:nvGrpSpPr>
        <p:grpSpPr>
          <a:xfrm>
            <a:off x="380604" y="460652"/>
            <a:ext cx="8402552" cy="649662"/>
            <a:chOff x="308496" y="460652"/>
            <a:chExt cx="8402552" cy="64966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72D68D-9D45-47FE-9C9D-E0963C9EA04F}"/>
                </a:ext>
              </a:extLst>
            </p:cNvPr>
            <p:cNvSpPr/>
            <p:nvPr/>
          </p:nvSpPr>
          <p:spPr>
            <a:xfrm>
              <a:off x="308496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7435" tIns="14669" rIns="348097" bIns="14669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Data description</a:t>
              </a:r>
              <a:endParaRPr lang="nb-NO" sz="1200" kern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4A47BB-E994-4E98-B96E-67663311CA73}"/>
                </a:ext>
              </a:extLst>
            </p:cNvPr>
            <p:cNvSpPr/>
            <p:nvPr/>
          </p:nvSpPr>
          <p:spPr>
            <a:xfrm>
              <a:off x="1676648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7435" tIns="14669" rIns="348097" bIns="14669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Metadata &amp; data quality</a:t>
              </a:r>
              <a:endParaRPr lang="nb-NO" sz="1200" kern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37EBE09-12D7-4236-8C99-15C8A730BBE1}"/>
                </a:ext>
              </a:extLst>
            </p:cNvPr>
            <p:cNvSpPr/>
            <p:nvPr/>
          </p:nvSpPr>
          <p:spPr>
            <a:xfrm>
              <a:off x="3044800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7435" tIns="14669" rIns="348097" bIns="14669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Storage &amp; Backup</a:t>
              </a:r>
              <a:endParaRPr lang="nb-NO" sz="12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8E653C5-C2D0-41BE-A08B-B2B0B0FB88FC}"/>
                </a:ext>
              </a:extLst>
            </p:cNvPr>
            <p:cNvSpPr/>
            <p:nvPr/>
          </p:nvSpPr>
          <p:spPr>
            <a:xfrm>
              <a:off x="4412952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Legal </a:t>
              </a:r>
              <a:r>
                <a:rPr lang="en-US" sz="1200"/>
                <a:t>&amp; </a:t>
              </a:r>
              <a:r>
                <a:rPr lang="en-US" sz="1200" kern="1200"/>
                <a:t>ethical </a:t>
              </a:r>
              <a:r>
                <a:rPr lang="en-US" sz="1200"/>
                <a:t>issues</a:t>
              </a:r>
              <a:endParaRPr lang="nb-NO" sz="1200" kern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DBB9B53-5BA2-4131-9ABF-2B1CD8176FBF}"/>
                </a:ext>
              </a:extLst>
            </p:cNvPr>
            <p:cNvSpPr/>
            <p:nvPr/>
          </p:nvSpPr>
          <p:spPr>
            <a:xfrm>
              <a:off x="5781104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Long-term preservation &amp; sharing</a:t>
              </a:r>
              <a:endParaRPr lang="nb-NO" sz="12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5D22570-B2FA-4EFD-A2A6-0A94C65039CF}"/>
                </a:ext>
              </a:extLst>
            </p:cNvPr>
            <p:cNvSpPr/>
            <p:nvPr/>
          </p:nvSpPr>
          <p:spPr>
            <a:xfrm>
              <a:off x="7150040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err="1"/>
                <a:t>Responsi-bilities</a:t>
              </a:r>
              <a:r>
                <a:rPr lang="en-US" sz="1200" kern="1200"/>
                <a:t> &amp; resources</a:t>
              </a:r>
              <a:endParaRPr lang="nb-NO" sz="1200" kern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3ACBB8-F2DF-49A3-856D-A8D22B4E972F}"/>
              </a:ext>
            </a:extLst>
          </p:cNvPr>
          <p:cNvSpPr txBox="1"/>
          <p:nvPr/>
        </p:nvSpPr>
        <p:spPr>
          <a:xfrm>
            <a:off x="0" y="4928056"/>
            <a:ext cx="81091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FAIR-</a:t>
            </a:r>
            <a:r>
              <a:rPr lang="nb-NO" sz="800" dirty="0" err="1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Aware</a:t>
            </a:r>
            <a:r>
              <a:rPr lang="nb-NO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b-NO" sz="800" dirty="0" err="1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Additional</a:t>
            </a:r>
            <a:r>
              <a:rPr lang="nb-NO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b-NO" sz="800" dirty="0" err="1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Guidance</a:t>
            </a:r>
            <a:r>
              <a:rPr lang="nb-NO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 </a:t>
            </a:r>
            <a:r>
              <a:rPr lang="nb-NO" sz="800" dirty="0" err="1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lang="nb-NO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Science Europe DMP </a:t>
            </a:r>
            <a:r>
              <a:rPr lang="nb-NO" sz="800" dirty="0" err="1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assessment</a:t>
            </a:r>
            <a:r>
              <a:rPr lang="nb-NO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b-NO" sz="800" dirty="0" err="1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rubric</a:t>
            </a:r>
            <a:r>
              <a:rPr lang="nb-NO" sz="800" dirty="0">
                <a:solidFill>
                  <a:schemeClr val="accent6"/>
                </a:solidFill>
              </a:rPr>
              <a:t>; </a:t>
            </a:r>
            <a:r>
              <a:rPr lang="nb-NO" sz="800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DCC – DMP </a:t>
            </a:r>
            <a:r>
              <a:rPr lang="nb-NO" sz="800" dirty="0" err="1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checklist</a:t>
            </a:r>
            <a:endParaRPr lang="nb-NO" sz="800" dirty="0">
              <a:solidFill>
                <a:schemeClr val="accent6"/>
              </a:solidFill>
            </a:endParaRP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F2D0162-0A1B-5A28-B410-5B855059AFF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2" y="3978349"/>
            <a:ext cx="1030584" cy="714565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E574520-ACAF-367E-DDA3-BBDF3EADA3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33" y="3978349"/>
            <a:ext cx="830157" cy="714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E23A49-9CF2-3F95-03BA-1DF6942FCD7A}"/>
              </a:ext>
            </a:extLst>
          </p:cNvPr>
          <p:cNvSpPr txBox="1"/>
          <p:nvPr/>
        </p:nvSpPr>
        <p:spPr>
          <a:xfrm>
            <a:off x="1042656" y="2480825"/>
            <a:ext cx="3287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hlinkClick r:id="rId8"/>
              </a:rPr>
              <a:t>Science Europe – </a:t>
            </a:r>
            <a:r>
              <a:rPr lang="nb-NO" dirty="0" err="1">
                <a:hlinkClick r:id="rId8"/>
              </a:rPr>
              <a:t>Practical</a:t>
            </a:r>
            <a:r>
              <a:rPr lang="nb-NO" dirty="0">
                <a:hlinkClick r:id="rId8"/>
              </a:rPr>
              <a:t> Guide to </a:t>
            </a:r>
            <a:r>
              <a:rPr lang="nb-NO" dirty="0" err="1">
                <a:hlinkClick r:id="rId8"/>
              </a:rPr>
              <a:t>the</a:t>
            </a:r>
            <a:r>
              <a:rPr lang="nb-NO" dirty="0">
                <a:hlinkClick r:id="rId8"/>
              </a:rPr>
              <a:t> International </a:t>
            </a:r>
            <a:r>
              <a:rPr lang="nb-NO" dirty="0" err="1">
                <a:hlinkClick r:id="rId8"/>
              </a:rPr>
              <a:t>Alignment</a:t>
            </a:r>
            <a:r>
              <a:rPr lang="nb-NO" dirty="0">
                <a:hlinkClick r:id="rId8"/>
              </a:rPr>
              <a:t> </a:t>
            </a:r>
            <a:r>
              <a:rPr lang="nb-NO" dirty="0" err="1">
                <a:hlinkClick r:id="rId8"/>
              </a:rPr>
              <a:t>of</a:t>
            </a:r>
            <a:r>
              <a:rPr lang="nb-NO" dirty="0">
                <a:hlinkClick r:id="rId8"/>
              </a:rPr>
              <a:t> Research Data Management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6608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60D1995-6A68-4C3C-A769-C65389F8BB0A}"/>
              </a:ext>
            </a:extLst>
          </p:cNvPr>
          <p:cNvGrpSpPr/>
          <p:nvPr/>
        </p:nvGrpSpPr>
        <p:grpSpPr>
          <a:xfrm>
            <a:off x="380604" y="460652"/>
            <a:ext cx="8402552" cy="649662"/>
            <a:chOff x="308496" y="460652"/>
            <a:chExt cx="8402552" cy="64966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72D68D-9D45-47FE-9C9D-E0963C9EA04F}"/>
                </a:ext>
              </a:extLst>
            </p:cNvPr>
            <p:cNvSpPr/>
            <p:nvPr/>
          </p:nvSpPr>
          <p:spPr>
            <a:xfrm>
              <a:off x="308496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7435" tIns="14669" rIns="348097" bIns="14669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Data description</a:t>
              </a:r>
              <a:endParaRPr lang="nb-NO" sz="1200" kern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4A47BB-E994-4E98-B96E-67663311CA73}"/>
                </a:ext>
              </a:extLst>
            </p:cNvPr>
            <p:cNvSpPr/>
            <p:nvPr/>
          </p:nvSpPr>
          <p:spPr>
            <a:xfrm>
              <a:off x="1676648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7435" tIns="14669" rIns="348097" bIns="14669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Metadata &amp; data quality</a:t>
              </a:r>
              <a:endParaRPr lang="nb-NO" sz="1200" kern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37EBE09-12D7-4236-8C99-15C8A730BBE1}"/>
                </a:ext>
              </a:extLst>
            </p:cNvPr>
            <p:cNvSpPr/>
            <p:nvPr/>
          </p:nvSpPr>
          <p:spPr>
            <a:xfrm>
              <a:off x="3044800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7435" tIns="14669" rIns="348097" bIns="14669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Storage &amp; Backup</a:t>
              </a:r>
              <a:endParaRPr lang="nb-NO" sz="12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8E653C5-C2D0-41BE-A08B-B2B0B0FB88FC}"/>
                </a:ext>
              </a:extLst>
            </p:cNvPr>
            <p:cNvSpPr/>
            <p:nvPr/>
          </p:nvSpPr>
          <p:spPr>
            <a:xfrm>
              <a:off x="4412952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Legal </a:t>
              </a:r>
              <a:r>
                <a:rPr lang="en-US" sz="1200"/>
                <a:t>&amp; </a:t>
              </a:r>
              <a:r>
                <a:rPr lang="en-US" sz="1200" kern="1200"/>
                <a:t>ethical </a:t>
              </a:r>
              <a:r>
                <a:rPr lang="en-US" sz="1200"/>
                <a:t>issues</a:t>
              </a:r>
              <a:endParaRPr lang="nb-NO" sz="1200" kern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DBB9B53-5BA2-4131-9ABF-2B1CD8176FBF}"/>
                </a:ext>
              </a:extLst>
            </p:cNvPr>
            <p:cNvSpPr/>
            <p:nvPr/>
          </p:nvSpPr>
          <p:spPr>
            <a:xfrm>
              <a:off x="5781104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Long-term preservation &amp; sharing</a:t>
              </a:r>
              <a:endParaRPr lang="nb-NO" sz="12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5D22570-B2FA-4EFD-A2A6-0A94C65039CF}"/>
                </a:ext>
              </a:extLst>
            </p:cNvPr>
            <p:cNvSpPr/>
            <p:nvPr/>
          </p:nvSpPr>
          <p:spPr>
            <a:xfrm>
              <a:off x="7150040" y="460652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err="1"/>
                <a:t>Responsi-bilities</a:t>
              </a:r>
              <a:r>
                <a:rPr lang="en-US" sz="1200" kern="1200"/>
                <a:t> &amp; resources</a:t>
              </a:r>
              <a:endParaRPr lang="nb-NO" sz="1200" kern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3ACBB8-F2DF-49A3-856D-A8D22B4E972F}"/>
              </a:ext>
            </a:extLst>
          </p:cNvPr>
          <p:cNvSpPr txBox="1"/>
          <p:nvPr/>
        </p:nvSpPr>
        <p:spPr>
          <a:xfrm>
            <a:off x="0" y="4928056"/>
            <a:ext cx="81091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FAIR-</a:t>
            </a:r>
            <a:r>
              <a:rPr lang="nb-NO" sz="800" dirty="0" err="1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Aware</a:t>
            </a:r>
            <a:r>
              <a:rPr lang="nb-NO" sz="8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b-NO" sz="800" dirty="0" err="1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Additional</a:t>
            </a:r>
            <a:r>
              <a:rPr lang="nb-NO" sz="8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b-NO" sz="800" dirty="0" err="1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Guidance</a:t>
            </a:r>
            <a:r>
              <a:rPr lang="nb-NO" sz="8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 </a:t>
            </a:r>
            <a:r>
              <a:rPr lang="nb-NO" sz="800" dirty="0" err="1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lang="nb-NO" sz="8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Science Europe DMP </a:t>
            </a:r>
            <a:r>
              <a:rPr lang="nb-NO" sz="800" dirty="0" err="1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assessment</a:t>
            </a:r>
            <a:r>
              <a:rPr lang="nb-NO" sz="8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b-NO" sz="800" dirty="0" err="1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rubric</a:t>
            </a:r>
            <a:r>
              <a:rPr lang="nb-NO" sz="800" dirty="0">
                <a:solidFill>
                  <a:schemeClr val="accent6"/>
                </a:solidFill>
              </a:rPr>
              <a:t>; </a:t>
            </a:r>
            <a:r>
              <a:rPr lang="nb-NO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DCC – DMP </a:t>
            </a:r>
            <a:r>
              <a:rPr lang="nb-NO" sz="800" dirty="0" err="1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checklist</a:t>
            </a:r>
            <a:endParaRPr lang="nb-NO" sz="800" dirty="0">
              <a:solidFill>
                <a:schemeClr val="accent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B7F0B-5C44-EAAE-FD30-FC6470C75EFC}"/>
              </a:ext>
            </a:extLst>
          </p:cNvPr>
          <p:cNvSpPr/>
          <p:nvPr/>
        </p:nvSpPr>
        <p:spPr>
          <a:xfrm>
            <a:off x="3059831" y="396270"/>
            <a:ext cx="5832649" cy="792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Picture 3" descr="Logo University of Bergen">
            <a:extLst>
              <a:ext uri="{FF2B5EF4-FFF2-40B4-BE49-F238E27FC236}">
                <a16:creationId xmlns:a16="http://schemas.microsoft.com/office/drawing/2014/main" id="{E19070E2-302E-20EC-3746-7B7FE85107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06" y="1726396"/>
            <a:ext cx="2698988" cy="2711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66778-D9A3-BD66-D2F2-F0B277BD1FF8}"/>
              </a:ext>
            </a:extLst>
          </p:cNvPr>
          <p:cNvSpPr txBox="1"/>
          <p:nvPr/>
        </p:nvSpPr>
        <p:spPr>
          <a:xfrm>
            <a:off x="3020418" y="1726396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Resources at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90426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942B6C-BCCA-4589-A005-3E346661B844}"/>
              </a:ext>
            </a:extLst>
          </p:cNvPr>
          <p:cNvSpPr/>
          <p:nvPr/>
        </p:nvSpPr>
        <p:spPr>
          <a:xfrm>
            <a:off x="3011835" y="367785"/>
            <a:ext cx="1671116" cy="862176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Storage &amp; Backup</a:t>
            </a:r>
            <a:endParaRPr lang="nb-NO" sz="12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CB16EB7-95B1-47AF-9920-CA351352FDDF}"/>
              </a:ext>
            </a:extLst>
          </p:cNvPr>
          <p:cNvSpPr/>
          <p:nvPr/>
        </p:nvSpPr>
        <p:spPr>
          <a:xfrm>
            <a:off x="315822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Data description</a:t>
            </a:r>
            <a:endParaRPr lang="nb-NO" sz="1200" kern="12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BEB01E-F606-4156-8232-37FD0B26DC8A}"/>
              </a:ext>
            </a:extLst>
          </p:cNvPr>
          <p:cNvGrpSpPr/>
          <p:nvPr/>
        </p:nvGrpSpPr>
        <p:grpSpPr>
          <a:xfrm>
            <a:off x="4530866" y="474042"/>
            <a:ext cx="4297312" cy="649662"/>
            <a:chOff x="4553099" y="443065"/>
            <a:chExt cx="4297312" cy="64966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71F5D7-B24B-45FD-91A0-D8B15F8C8EEB}"/>
                </a:ext>
              </a:extLst>
            </p:cNvPr>
            <p:cNvSpPr/>
            <p:nvPr/>
          </p:nvSpPr>
          <p:spPr>
            <a:xfrm>
              <a:off x="4553099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Legal </a:t>
              </a:r>
              <a:r>
                <a:rPr lang="en-US" sz="1200"/>
                <a:t>&amp; </a:t>
              </a:r>
              <a:r>
                <a:rPr lang="en-US" sz="1200" kern="1200"/>
                <a:t>ethical </a:t>
              </a:r>
              <a:r>
                <a:rPr lang="en-US" sz="1200"/>
                <a:t>issues</a:t>
              </a:r>
              <a:endParaRPr lang="nb-NO" sz="1200" kern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F1927D-F8FC-45B0-B5ED-B943B7C3EC81}"/>
                </a:ext>
              </a:extLst>
            </p:cNvPr>
            <p:cNvSpPr/>
            <p:nvPr/>
          </p:nvSpPr>
          <p:spPr>
            <a:xfrm>
              <a:off x="5921251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Long-term preservation &amp; sharing</a:t>
              </a:r>
              <a:endParaRPr lang="nb-NO" sz="12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2881EB4-CB5C-4E6D-8AB1-CFEFC841FDF6}"/>
                </a:ext>
              </a:extLst>
            </p:cNvPr>
            <p:cNvSpPr/>
            <p:nvPr/>
          </p:nvSpPr>
          <p:spPr>
            <a:xfrm>
              <a:off x="7289403" y="443065"/>
              <a:ext cx="1561008" cy="649662"/>
            </a:xfrm>
            <a:custGeom>
              <a:avLst/>
              <a:gdLst>
                <a:gd name="connsiteX0" fmla="*/ 0 w 1667142"/>
                <a:gd name="connsiteY0" fmla="*/ 0 h 666857"/>
                <a:gd name="connsiteX1" fmla="*/ 1333714 w 1667142"/>
                <a:gd name="connsiteY1" fmla="*/ 0 h 666857"/>
                <a:gd name="connsiteX2" fmla="*/ 1667142 w 1667142"/>
                <a:gd name="connsiteY2" fmla="*/ 333429 h 666857"/>
                <a:gd name="connsiteX3" fmla="*/ 1333714 w 1667142"/>
                <a:gd name="connsiteY3" fmla="*/ 666857 h 666857"/>
                <a:gd name="connsiteX4" fmla="*/ 0 w 1667142"/>
                <a:gd name="connsiteY4" fmla="*/ 666857 h 666857"/>
                <a:gd name="connsiteX5" fmla="*/ 333429 w 1667142"/>
                <a:gd name="connsiteY5" fmla="*/ 333429 h 666857"/>
                <a:gd name="connsiteX6" fmla="*/ 0 w 1667142"/>
                <a:gd name="connsiteY6" fmla="*/ 0 h 6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7142" h="666857">
                  <a:moveTo>
                    <a:pt x="0" y="0"/>
                  </a:moveTo>
                  <a:lnTo>
                    <a:pt x="1333714" y="0"/>
                  </a:lnTo>
                  <a:lnTo>
                    <a:pt x="1667142" y="333429"/>
                  </a:lnTo>
                  <a:lnTo>
                    <a:pt x="1333714" y="666857"/>
                  </a:lnTo>
                  <a:lnTo>
                    <a:pt x="0" y="666857"/>
                  </a:lnTo>
                  <a:lnTo>
                    <a:pt x="333429" y="33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434" tIns="13335" rIns="346763" bIns="1333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err="1"/>
                <a:t>Responsi-bilities</a:t>
              </a:r>
              <a:r>
                <a:rPr lang="en-US" sz="1200" kern="1200"/>
                <a:t> &amp; resources</a:t>
              </a:r>
              <a:endParaRPr lang="nb-NO" sz="1200" kern="120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2F48B7-A9D1-49E9-8021-DDCC74FA488A}"/>
              </a:ext>
            </a:extLst>
          </p:cNvPr>
          <p:cNvSpPr/>
          <p:nvPr/>
        </p:nvSpPr>
        <p:spPr>
          <a:xfrm>
            <a:off x="1675309" y="474042"/>
            <a:ext cx="1561008" cy="649662"/>
          </a:xfrm>
          <a:custGeom>
            <a:avLst/>
            <a:gdLst>
              <a:gd name="connsiteX0" fmla="*/ 0 w 1667142"/>
              <a:gd name="connsiteY0" fmla="*/ 0 h 666857"/>
              <a:gd name="connsiteX1" fmla="*/ 1333714 w 1667142"/>
              <a:gd name="connsiteY1" fmla="*/ 0 h 666857"/>
              <a:gd name="connsiteX2" fmla="*/ 1667142 w 1667142"/>
              <a:gd name="connsiteY2" fmla="*/ 333429 h 666857"/>
              <a:gd name="connsiteX3" fmla="*/ 1333714 w 1667142"/>
              <a:gd name="connsiteY3" fmla="*/ 666857 h 666857"/>
              <a:gd name="connsiteX4" fmla="*/ 0 w 1667142"/>
              <a:gd name="connsiteY4" fmla="*/ 666857 h 666857"/>
              <a:gd name="connsiteX5" fmla="*/ 333429 w 1667142"/>
              <a:gd name="connsiteY5" fmla="*/ 333429 h 666857"/>
              <a:gd name="connsiteX6" fmla="*/ 0 w 1667142"/>
              <a:gd name="connsiteY6" fmla="*/ 0 h 6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142" h="666857">
                <a:moveTo>
                  <a:pt x="0" y="0"/>
                </a:moveTo>
                <a:lnTo>
                  <a:pt x="1333714" y="0"/>
                </a:lnTo>
                <a:lnTo>
                  <a:pt x="1667142" y="333429"/>
                </a:lnTo>
                <a:lnTo>
                  <a:pt x="1333714" y="666857"/>
                </a:lnTo>
                <a:lnTo>
                  <a:pt x="0" y="666857"/>
                </a:lnTo>
                <a:lnTo>
                  <a:pt x="333429" y="333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435" tIns="14669" rIns="348097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Metadata &amp; quality</a:t>
            </a:r>
            <a:endParaRPr lang="nb-NO" sz="1200" kern="12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C71790-BCAB-4CCD-7700-0319BB01C364}"/>
              </a:ext>
            </a:extLst>
          </p:cNvPr>
          <p:cNvSpPr txBox="1">
            <a:spLocks/>
          </p:cNvSpPr>
          <p:nvPr/>
        </p:nvSpPr>
        <p:spPr>
          <a:xfrm>
            <a:off x="755576" y="1779663"/>
            <a:ext cx="8186000" cy="32403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How will data and metadata be </a:t>
            </a:r>
            <a:r>
              <a:rPr lang="en-GB" b="1" dirty="0"/>
              <a:t>stored and backed up</a:t>
            </a:r>
            <a:r>
              <a:rPr lang="en-GB" sz="2000" dirty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use institutionally managed storage with automatic backup</a:t>
            </a:r>
            <a:br>
              <a:rPr lang="en-GB" dirty="0"/>
            </a:br>
            <a:r>
              <a:rPr lang="en-GB" dirty="0"/>
              <a:t>(</a:t>
            </a:r>
            <a:r>
              <a:rPr lang="en-GB" sz="2000" b="1" dirty="0"/>
              <a:t>NOT</a:t>
            </a:r>
            <a:r>
              <a:rPr lang="en-GB" sz="2000" dirty="0"/>
              <a:t>: laptops, stand-alone hard drives, USB sticks! </a:t>
            </a:r>
            <a:br>
              <a:rPr lang="en-GB" sz="2000" dirty="0"/>
            </a:br>
            <a:r>
              <a:rPr lang="en-GB" sz="2000" dirty="0"/>
              <a:t>Follow 3-2-1 rule if you cannot rely on managed storage)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000" dirty="0"/>
          </a:p>
          <a:p>
            <a:r>
              <a:rPr lang="en-GB" dirty="0"/>
              <a:t>Do you have sufficient storage resources?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33065801"/>
      </p:ext>
    </p:extLst>
  </p:cSld>
  <p:clrMapOvr>
    <a:masterClrMapping/>
  </p:clrMapOvr>
</p:sld>
</file>

<file path=ppt/theme/theme1.xml><?xml version="1.0" encoding="utf-8"?>
<a:theme xmlns:a="http://schemas.openxmlformats.org/drawingml/2006/main" name="UiB_norsk_rød-gen">
  <a:themeElements>
    <a:clrScheme name="UiB fargepalett">
      <a:dk1>
        <a:sysClr val="windowText" lastClr="000000"/>
      </a:dk1>
      <a:lt1>
        <a:srgbClr val="FFFFFF"/>
      </a:lt1>
      <a:dk2>
        <a:srgbClr val="716657"/>
      </a:dk2>
      <a:lt2>
        <a:srgbClr val="F5F5F5"/>
      </a:lt2>
      <a:accent1>
        <a:srgbClr val="DB3F3D"/>
      </a:accent1>
      <a:accent2>
        <a:srgbClr val="4EA0B7"/>
      </a:accent2>
      <a:accent3>
        <a:srgbClr val="789A5B"/>
      </a:accent3>
      <a:accent4>
        <a:srgbClr val="CDAB3F"/>
      </a:accent4>
      <a:accent5>
        <a:srgbClr val="705686"/>
      </a:accent5>
      <a:accent6>
        <a:srgbClr val="847268"/>
      </a:accent6>
      <a:hlink>
        <a:srgbClr val="4EA0B7"/>
      </a:hlink>
      <a:folHlink>
        <a:srgbClr val="004C70"/>
      </a:folHlink>
    </a:clrScheme>
    <a:fontScheme name="UiB Maler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1189</Words>
  <Application>Microsoft Office PowerPoint</Application>
  <PresentationFormat>On-screen Show (16:9)</PresentationFormat>
  <Paragraphs>206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myriad-pro</vt:lpstr>
      <vt:lpstr>Times New Roman</vt:lpstr>
      <vt:lpstr>Wingdings</vt:lpstr>
      <vt:lpstr>UiB_norsk_rød-gen</vt:lpstr>
      <vt:lpstr>Data Management Planning at UiB ELIXIR Data Management Planning workshop 26.09.2022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Microsoft Office User</dc:creator>
  <cp:lastModifiedBy>Jenny Ostrop</cp:lastModifiedBy>
  <cp:revision>259</cp:revision>
  <dcterms:created xsi:type="dcterms:W3CDTF">2020-08-24T13:39:32Z</dcterms:created>
  <dcterms:modified xsi:type="dcterms:W3CDTF">2022-09-25T17:34:28Z</dcterms:modified>
</cp:coreProperties>
</file>